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36"/>
  </p:notesMasterIdLst>
  <p:handoutMasterIdLst>
    <p:handoutMasterId r:id="rId37"/>
  </p:handout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74" r:id="rId10"/>
    <p:sldId id="275" r:id="rId11"/>
    <p:sldId id="276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0" autoAdjust="0"/>
    <p:restoredTop sz="94600"/>
  </p:normalViewPr>
  <p:slideViewPr>
    <p:cSldViewPr>
      <p:cViewPr>
        <p:scale>
          <a:sx n="70" d="100"/>
          <a:sy n="70" d="100"/>
        </p:scale>
        <p:origin x="-135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D0FFAB8-CAEF-4521-AFA5-B8B77CFE1F13}" type="datetimeFigureOut">
              <a:rPr lang="fa-IR" smtClean="0"/>
              <a:t>1440/03/09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r>
              <a:rPr lang="fa-IR" smtClean="0"/>
              <a:t>اداره اموزش اورژانس تهران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200E684-EB53-46AC-A2D1-14008E321EA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5305005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fa-IR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fa-IR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text styles</a:t>
            </a:r>
          </a:p>
          <a:p>
            <a:pPr lvl="1"/>
            <a:r>
              <a:rPr lang="en-US" altLang="fa-IR" smtClean="0"/>
              <a:t>Second level</a:t>
            </a:r>
          </a:p>
          <a:p>
            <a:pPr lvl="2"/>
            <a:r>
              <a:rPr lang="en-US" altLang="fa-IR" smtClean="0"/>
              <a:t>Third level</a:t>
            </a:r>
          </a:p>
          <a:p>
            <a:pPr lvl="3"/>
            <a:r>
              <a:rPr lang="en-US" altLang="fa-IR" smtClean="0"/>
              <a:t>Fourth level</a:t>
            </a:r>
          </a:p>
          <a:p>
            <a:pPr lvl="4"/>
            <a:r>
              <a:rPr lang="en-US" altLang="fa-IR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fa-IR" altLang="fa-IR" smtClean="0"/>
              <a:t>اداره اموزش اورژانس تهران</a:t>
            </a:r>
            <a:endParaRPr lang="en-US" altLang="fa-IR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46A8B60-8366-413A-A3D0-6DDF8ACECCC8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52283553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A36E4A98-9958-428F-A0CD-4C6AF4C2F846}" type="slidenum">
              <a:rPr lang="ar-SA" altLang="en-US" sz="1200" smtClean="0">
                <a:latin typeface="Arial" panose="020B0604020202020204" pitchFamily="34" charset="0"/>
              </a:rPr>
              <a:pPr/>
              <a:t>4</a:t>
            </a:fld>
            <a:endParaRPr lang="en-US" altLang="en-US" sz="1200" smtClean="0">
              <a:latin typeface="Arial" panose="020B0604020202020204" pitchFamily="34" charset="0"/>
            </a:endParaRPr>
          </a:p>
        </p:txBody>
      </p:sp>
      <p:sp>
        <p:nvSpPr>
          <p:cNvPr id="188419" name="Rectangle 14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88420" name="Rectangle 10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88421" name="Rectangle 4"/>
          <p:cNvSpPr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4FE33BE-F101-412F-9A20-A2B0EA899C63}" type="datetime1">
              <a:rPr lang="en-US" altLang="en-US" sz="1800">
                <a:latin typeface="Arial" panose="020B0604020202020204" pitchFamily="34" charset="0"/>
              </a:rPr>
              <a:pPr eaLnBrk="1" hangingPunct="1"/>
              <a:t>11/17/2018</a:t>
            </a:fld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8422" name="Rectangle 30"/>
          <p:cNvSpPr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8423" name="Rectangle 3"/>
          <p:cNvSpPr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012F129-7A5C-40C0-B79C-A6640A311514}" type="slidenum">
              <a:rPr lang="ar-SA" altLang="en-US" sz="1800">
                <a:latin typeface="Arial" panose="020B0604020202020204" pitchFamily="34" charset="0"/>
              </a:rPr>
              <a:pPr eaLnBrk="1" hangingPunct="1"/>
              <a:t>4</a:t>
            </a:fld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8424" name="Rectangle 31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altLang="fa-IR" smtClean="0"/>
              <a:t>اداره اموزش اورژانس تهران</a:t>
            </a:r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147121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A36E4A98-9958-428F-A0CD-4C6AF4C2F846}" type="slidenum">
              <a:rPr lang="ar-SA" altLang="en-US" sz="1200" smtClean="0">
                <a:latin typeface="Arial" panose="020B0604020202020204" pitchFamily="34" charset="0"/>
              </a:rPr>
              <a:pPr/>
              <a:t>5</a:t>
            </a:fld>
            <a:endParaRPr lang="en-US" altLang="en-US" sz="1200" smtClean="0">
              <a:latin typeface="Arial" panose="020B0604020202020204" pitchFamily="34" charset="0"/>
            </a:endParaRPr>
          </a:p>
        </p:txBody>
      </p:sp>
      <p:sp>
        <p:nvSpPr>
          <p:cNvPr id="188419" name="Rectangle 14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88420" name="Rectangle 10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88421" name="Rectangle 4"/>
          <p:cNvSpPr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4FE33BE-F101-412F-9A20-A2B0EA899C63}" type="datetime1">
              <a:rPr lang="en-US" altLang="en-US" sz="1800">
                <a:latin typeface="Arial" panose="020B0604020202020204" pitchFamily="34" charset="0"/>
              </a:rPr>
              <a:pPr eaLnBrk="1" hangingPunct="1"/>
              <a:t>11/17/2018</a:t>
            </a:fld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8422" name="Rectangle 30"/>
          <p:cNvSpPr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8423" name="Rectangle 3"/>
          <p:cNvSpPr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012F129-7A5C-40C0-B79C-A6640A311514}" type="slidenum">
              <a:rPr lang="ar-SA" altLang="en-US" sz="1800">
                <a:latin typeface="Arial" panose="020B0604020202020204" pitchFamily="34" charset="0"/>
              </a:rPr>
              <a:pPr eaLnBrk="1" hangingPunct="1"/>
              <a:t>5</a:t>
            </a:fld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8424" name="Rectangle 31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altLang="fa-IR" smtClean="0"/>
              <a:t>اداره اموزش اورژانس تهران</a:t>
            </a:r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231025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A36E4A98-9958-428F-A0CD-4C6AF4C2F846}" type="slidenum">
              <a:rPr lang="ar-SA" altLang="en-US" sz="1200" smtClean="0">
                <a:latin typeface="Arial" panose="020B0604020202020204" pitchFamily="34" charset="0"/>
              </a:rPr>
              <a:pPr/>
              <a:t>6</a:t>
            </a:fld>
            <a:endParaRPr lang="en-US" altLang="en-US" sz="1200" smtClean="0">
              <a:latin typeface="Arial" panose="020B0604020202020204" pitchFamily="34" charset="0"/>
            </a:endParaRPr>
          </a:p>
        </p:txBody>
      </p:sp>
      <p:sp>
        <p:nvSpPr>
          <p:cNvPr id="188419" name="Rectangle 14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88420" name="Rectangle 10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88421" name="Rectangle 4"/>
          <p:cNvSpPr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4FE33BE-F101-412F-9A20-A2B0EA899C63}" type="datetime1">
              <a:rPr lang="en-US" altLang="en-US" sz="1800">
                <a:latin typeface="Arial" panose="020B0604020202020204" pitchFamily="34" charset="0"/>
              </a:rPr>
              <a:pPr eaLnBrk="1" hangingPunct="1"/>
              <a:t>11/17/2018</a:t>
            </a:fld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8422" name="Rectangle 30"/>
          <p:cNvSpPr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8423" name="Rectangle 3"/>
          <p:cNvSpPr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012F129-7A5C-40C0-B79C-A6640A311514}" type="slidenum">
              <a:rPr lang="ar-SA" altLang="en-US" sz="1800">
                <a:latin typeface="Arial" panose="020B0604020202020204" pitchFamily="34" charset="0"/>
              </a:rPr>
              <a:pPr eaLnBrk="1" hangingPunct="1"/>
              <a:t>6</a:t>
            </a:fld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8424" name="Rectangle 31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altLang="fa-IR" smtClean="0"/>
              <a:t>اداره اموزش اورژانس تهران</a:t>
            </a:r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957121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A36E4A98-9958-428F-A0CD-4C6AF4C2F846}" type="slidenum">
              <a:rPr lang="ar-SA" altLang="en-US" sz="1200" smtClean="0">
                <a:latin typeface="Arial" panose="020B0604020202020204" pitchFamily="34" charset="0"/>
              </a:rPr>
              <a:pPr/>
              <a:t>7</a:t>
            </a:fld>
            <a:endParaRPr lang="en-US" altLang="en-US" sz="1200" smtClean="0">
              <a:latin typeface="Arial" panose="020B0604020202020204" pitchFamily="34" charset="0"/>
            </a:endParaRPr>
          </a:p>
        </p:txBody>
      </p:sp>
      <p:sp>
        <p:nvSpPr>
          <p:cNvPr id="188419" name="Rectangle 14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88420" name="Rectangle 10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88421" name="Rectangle 4"/>
          <p:cNvSpPr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4FE33BE-F101-412F-9A20-A2B0EA899C63}" type="datetime1">
              <a:rPr lang="en-US" altLang="en-US" sz="1800">
                <a:latin typeface="Arial" panose="020B0604020202020204" pitchFamily="34" charset="0"/>
              </a:rPr>
              <a:pPr eaLnBrk="1" hangingPunct="1"/>
              <a:t>11/17/2018</a:t>
            </a:fld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8422" name="Rectangle 30"/>
          <p:cNvSpPr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8423" name="Rectangle 3"/>
          <p:cNvSpPr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012F129-7A5C-40C0-B79C-A6640A311514}" type="slidenum">
              <a:rPr lang="ar-SA" altLang="en-US" sz="1800">
                <a:latin typeface="Arial" panose="020B0604020202020204" pitchFamily="34" charset="0"/>
              </a:rPr>
              <a:pPr eaLnBrk="1" hangingPunct="1"/>
              <a:t>7</a:t>
            </a:fld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8424" name="Rectangle 31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altLang="fa-IR" smtClean="0"/>
              <a:t>اداره اموزش اورژانس تهران</a:t>
            </a:r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837570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A8B60-8366-413A-A3D0-6DDF8ACECCC8}" type="slidenum">
              <a:rPr lang="en-US" altLang="fa-IR" smtClean="0"/>
              <a:pPr/>
              <a:t>24</a:t>
            </a:fld>
            <a:endParaRPr lang="en-US" alt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altLang="fa-IR" smtClean="0"/>
              <a:t>اداره اموزش اورژانس تهران</a:t>
            </a:r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471667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altLang="fa-IR" noProof="0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fa-IR" noProof="0" smtClean="0"/>
              <a:t>Click to edit Master subtitle style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altLang="fa-IR" smtClean="0"/>
              <a:t>اداره آموزش اورژانس تهران</a:t>
            </a:r>
            <a:endParaRPr lang="en-US" altLang="fa-IR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4816399-B6E8-4285-B813-86ACABCFAD14}" type="slidenum">
              <a:rPr lang="en-US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altLang="fa-IR" smtClean="0"/>
              <a:t>اداره آموزش اورژانس تهران</a:t>
            </a:r>
            <a:endParaRPr lang="en-US" alt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9F1772-DAF6-4943-8C5E-81E78B426978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941723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altLang="fa-IR" smtClean="0"/>
              <a:t>اداره آموزش اورژانس تهران</a:t>
            </a:r>
            <a:endParaRPr lang="en-US" alt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49D355-36F3-4756-A278-F56F98AC1601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814513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fa-IR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fa-IR" noProof="0" smtClean="0"/>
              <a:t>Click to edit Master subtitle style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altLang="fa-IR" smtClean="0"/>
              <a:t>اداره آموزش اورژانس تهران</a:t>
            </a:r>
            <a:endParaRPr lang="en-US" altLang="fa-IR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CA6FDA8-4CF8-4841-A0CD-5693FB261170}" type="slidenum">
              <a:rPr lang="en-US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altLang="fa-IR" smtClean="0"/>
              <a:t>اداره آموزش اورژانس تهران</a:t>
            </a:r>
            <a:endParaRPr lang="en-US" alt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AA2D96-D4EB-4260-95B1-D1615C1DE154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797803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altLang="fa-IR" smtClean="0"/>
              <a:t>اداره آموزش اورژانس تهران</a:t>
            </a:r>
            <a:endParaRPr lang="en-US" alt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AB92F-1B64-4453-BA88-6675DF7D84D5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529750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altLang="fa-IR" smtClean="0"/>
              <a:t>اداره آموزش اورژانس تهران</a:t>
            </a:r>
            <a:endParaRPr lang="en-US" alt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140D8-BD87-40E8-9DD5-ACFFB82E117A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161877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altLang="fa-IR" smtClean="0"/>
              <a:t>اداره آموزش اورژانس تهران</a:t>
            </a:r>
            <a:endParaRPr lang="en-US" alt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88DC-138E-4DDA-BB70-A753948D266D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670499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altLang="fa-IR" smtClean="0"/>
              <a:t>اداره آموزش اورژانس تهران</a:t>
            </a:r>
            <a:endParaRPr lang="en-US" alt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1D698-5E66-40C5-AD0F-24B72EADC150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882084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altLang="fa-IR" smtClean="0"/>
              <a:t>اداره آموزش اورژانس تهران</a:t>
            </a:r>
            <a:endParaRPr lang="en-US" alt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876B34-BDBE-48FE-B631-93F407C54BCA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344707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altLang="fa-IR" smtClean="0"/>
              <a:t>اداره آموزش اورژانس تهران</a:t>
            </a:r>
            <a:endParaRPr lang="en-US" alt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9C8B7-29C5-4A2F-A4AE-56A690AC6A64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492182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altLang="fa-IR" smtClean="0"/>
              <a:t>اداره آموزش اورژانس تهران</a:t>
            </a:r>
            <a:endParaRPr lang="en-US" alt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B1334-CDD0-4364-B0B9-4752286493CF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4974060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altLang="fa-IR" smtClean="0"/>
              <a:t>اداره آموزش اورژانس تهران</a:t>
            </a:r>
            <a:endParaRPr lang="en-US" alt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BFADD-B634-4275-934E-D7241FBBAD82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3640318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altLang="fa-IR" smtClean="0"/>
              <a:t>اداره آموزش اورژانس تهران</a:t>
            </a:r>
            <a:endParaRPr lang="en-US" alt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CBFBB-964F-4226-A0DE-D56A6F76795D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9104102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altLang="fa-IR" smtClean="0"/>
              <a:t>اداره آموزش اورژانس تهران</a:t>
            </a:r>
            <a:endParaRPr lang="en-US" alt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D7CB3-D6FC-4ED5-99F1-10CB08151701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056099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altLang="fa-IR" smtClean="0"/>
              <a:t>اداره آموزش اورژانس تهران</a:t>
            </a:r>
            <a:endParaRPr lang="en-US" alt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0301D8-5F6A-4C7B-AC83-F881CD3D39B7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649159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altLang="fa-IR" smtClean="0"/>
              <a:t>اداره آموزش اورژانس تهران</a:t>
            </a:r>
            <a:endParaRPr lang="en-US" alt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9514E-8E0C-46E5-A661-CF37505312A6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138066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altLang="fa-IR" smtClean="0"/>
              <a:t>اداره آموزش اورژانس تهران</a:t>
            </a:r>
            <a:endParaRPr lang="en-US" alt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4B49C-D4A4-4FA1-A7C0-BAE671365BE5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93791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altLang="fa-IR" smtClean="0"/>
              <a:t>اداره آموزش اورژانس تهران</a:t>
            </a:r>
            <a:endParaRPr lang="en-US" alt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40ED2-8825-4B8E-9118-2A97ECB00DAC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614134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altLang="fa-IR" smtClean="0"/>
              <a:t>اداره آموزش اورژانس تهران</a:t>
            </a:r>
            <a:endParaRPr lang="en-US" alt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86FC3-809B-4BDA-B235-00B0E6DD4312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932292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altLang="fa-IR" smtClean="0"/>
              <a:t>اداره آموزش اورژانس تهران</a:t>
            </a:r>
            <a:endParaRPr lang="en-US" alt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684362-B7F6-42BB-9558-9697E64099F9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042779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altLang="fa-IR" smtClean="0"/>
              <a:t>اداره آموزش اورژانس تهران</a:t>
            </a:r>
            <a:endParaRPr lang="en-US" alt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8D52F6-F5B9-42AA-AEA3-53D3D8F31827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937813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text styles</a:t>
            </a:r>
          </a:p>
          <a:p>
            <a:pPr lvl="1"/>
            <a:r>
              <a:rPr lang="en-US" altLang="fa-IR" smtClean="0"/>
              <a:t>Second level</a:t>
            </a:r>
          </a:p>
          <a:p>
            <a:pPr lvl="2"/>
            <a:r>
              <a:rPr lang="en-US" altLang="fa-IR" smtClean="0"/>
              <a:t>Third level</a:t>
            </a:r>
          </a:p>
          <a:p>
            <a:pPr lvl="3"/>
            <a:r>
              <a:rPr lang="en-US" altLang="fa-IR" smtClean="0"/>
              <a:t>Fourth level</a:t>
            </a:r>
          </a:p>
          <a:p>
            <a:pPr lvl="4"/>
            <a:r>
              <a:rPr lang="en-US" altLang="fa-I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fa-I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fa-IR" altLang="fa-IR" smtClean="0"/>
              <a:t>اداره آموزش اورژانس تهران</a:t>
            </a:r>
            <a:endParaRPr lang="en-US" altLang="fa-I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B2F1E78-14FC-429E-9F51-164135D96FA2}" type="slidenum">
              <a:rPr lang="en-US" altLang="fa-IR"/>
              <a:pPr/>
              <a:t>‹#›</a:t>
            </a:fld>
            <a:endParaRPr lang="en-US" altLang="fa-I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dt="0"/>
  <p:txStyles>
    <p:titleStyle>
      <a:lvl1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text styles</a:t>
            </a:r>
          </a:p>
          <a:p>
            <a:pPr lvl="1"/>
            <a:r>
              <a:rPr lang="en-US" altLang="fa-IR" smtClean="0"/>
              <a:t>Second level</a:t>
            </a:r>
          </a:p>
          <a:p>
            <a:pPr lvl="2"/>
            <a:r>
              <a:rPr lang="en-US" altLang="fa-IR" smtClean="0"/>
              <a:t>Third level</a:t>
            </a:r>
          </a:p>
          <a:p>
            <a:pPr lvl="3"/>
            <a:r>
              <a:rPr lang="en-US" altLang="fa-IR" smtClean="0"/>
              <a:t>Fourth level</a:t>
            </a:r>
          </a:p>
          <a:p>
            <a:pPr lvl="4"/>
            <a:r>
              <a:rPr lang="en-US" altLang="fa-IR" smtClean="0"/>
              <a:t>Fifth level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fa-IR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fa-IR" altLang="fa-IR" smtClean="0"/>
              <a:t>اداره آموزش اورژانس تهران</a:t>
            </a:r>
            <a:endParaRPr lang="en-US" altLang="fa-IR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8FA1534-6413-425B-8FB9-CC72F8E090F0}" type="slidenum">
              <a:rPr lang="en-US" altLang="fa-IR"/>
              <a:pPr/>
              <a:t>‹#›</a:t>
            </a:fld>
            <a:endParaRPr lang="en-US" altLang="fa-I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39752" y="2060848"/>
            <a:ext cx="4800600" cy="1470025"/>
          </a:xfrm>
        </p:spPr>
        <p:txBody>
          <a:bodyPr/>
          <a:lstStyle/>
          <a:p>
            <a:pPr algn="r"/>
            <a:r>
              <a:rPr lang="fa-IR" altLang="fa-IR" sz="2800" b="1" dirty="0" smtClean="0">
                <a:solidFill>
                  <a:schemeClr val="bg2"/>
                </a:solidFill>
              </a:rPr>
              <a:t>   بررسی و ارزیابی صحنه و بیمار</a:t>
            </a:r>
            <a:endParaRPr lang="fa-IR" altLang="fa-IR" sz="2800" b="1" dirty="0">
              <a:solidFill>
                <a:schemeClr val="bg2"/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4869160"/>
            <a:ext cx="4114800" cy="769640"/>
          </a:xfrm>
        </p:spPr>
        <p:txBody>
          <a:bodyPr/>
          <a:lstStyle/>
          <a:p>
            <a:pPr algn="r"/>
            <a:r>
              <a:rPr lang="fa-IR" altLang="fa-IR" dirty="0" smtClean="0">
                <a:solidFill>
                  <a:srgbClr val="002060"/>
                </a:solidFill>
              </a:rPr>
              <a:t>    اداره آموزش اورژانس تهران</a:t>
            </a:r>
            <a:endParaRPr lang="fa-IR" altLang="fa-IR" dirty="0">
              <a:solidFill>
                <a:srgbClr val="00206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a-IR" altLang="fa-IR" smtClean="0"/>
              <a:t>اداره آموزش اورژانس تهران</a:t>
            </a:r>
            <a:endParaRPr lang="en-US" alt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371918"/>
            <a:ext cx="8226425" cy="45719"/>
          </a:xfrm>
        </p:spPr>
        <p:txBody>
          <a:bodyPr/>
          <a:lstStyle/>
          <a:p>
            <a:r>
              <a:rPr lang="en-US" dirty="0" smtClean="0"/>
              <a:t>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12776"/>
            <a:ext cx="8226425" cy="5445224"/>
          </a:xfrm>
        </p:spPr>
        <p:txBody>
          <a:bodyPr/>
          <a:lstStyle/>
          <a:p>
            <a:r>
              <a:rPr lang="fa-IR" dirty="0" smtClean="0"/>
              <a:t> </a:t>
            </a:r>
            <a:r>
              <a:rPr lang="en-US" dirty="0" smtClean="0"/>
              <a:t>  </a:t>
            </a:r>
            <a:endParaRPr lang="fa-IR" dirty="0"/>
          </a:p>
        </p:txBody>
      </p:sp>
      <p:pic>
        <p:nvPicPr>
          <p:cNvPr id="4" name="Picture 5" descr="CNABFI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645024"/>
            <a:ext cx="5904656" cy="318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735" y="509595"/>
            <a:ext cx="5829672" cy="3168352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597013"/>
            <a:ext cx="1801410" cy="126098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altLang="fa-IR" smtClean="0"/>
              <a:t>اداره آموزش اورژانس تهران</a:t>
            </a:r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174651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dirty="0" smtClean="0">
                <a:solidFill>
                  <a:schemeClr val="bg2"/>
                </a:solidFill>
              </a:rPr>
              <a:t>رعایت بکارگیری تجهیزات حفاظت فردی و اصول </a:t>
            </a:r>
            <a:r>
              <a:rPr lang="en-US" b="1" dirty="0" smtClean="0">
                <a:solidFill>
                  <a:schemeClr val="bg2"/>
                </a:solidFill>
              </a:rPr>
              <a:t>BSI</a:t>
            </a:r>
            <a:endParaRPr lang="fa-IR" b="1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>
              <a:spcAft>
                <a:spcPct val="10000"/>
              </a:spcAft>
              <a:buClr>
                <a:schemeClr val="bg2"/>
              </a:buClr>
              <a:buFont typeface="Wingdings" panose="05000000000000000000" pitchFamily="2" charset="2"/>
              <a:buChar char="ü"/>
            </a:pPr>
            <a:endParaRPr lang="fa-IR" altLang="en-US" b="1" dirty="0" smtClean="0">
              <a:cs typeface="B Lotus" panose="00000400000000000000" pitchFamily="2" charset="-78"/>
              <a:sym typeface="Wingdings" panose="05000000000000000000" pitchFamily="2" charset="2"/>
            </a:endParaRPr>
          </a:p>
          <a:p>
            <a:pPr algn="just" rtl="1">
              <a:spcAft>
                <a:spcPct val="10000"/>
              </a:spcAft>
              <a:buClr>
                <a:schemeClr val="bg2"/>
              </a:buClr>
              <a:buFont typeface="Wingdings" panose="05000000000000000000" pitchFamily="2" charset="2"/>
              <a:buChar char="ü"/>
            </a:pPr>
            <a:endParaRPr lang="fa-IR" altLang="en-US" b="1" dirty="0">
              <a:cs typeface="B Lotus" panose="00000400000000000000" pitchFamily="2" charset="-78"/>
              <a:sym typeface="Wingdings" panose="05000000000000000000" pitchFamily="2" charset="2"/>
            </a:endParaRPr>
          </a:p>
          <a:p>
            <a:pPr algn="just" rtl="1">
              <a:spcAft>
                <a:spcPct val="10000"/>
              </a:spcAft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fa-IR" altLang="en-US" b="1" dirty="0" smtClean="0">
                <a:cs typeface="B Lotus" panose="00000400000000000000" pitchFamily="2" charset="-78"/>
                <a:sym typeface="Wingdings" panose="05000000000000000000" pitchFamily="2" charset="2"/>
              </a:rPr>
              <a:t>دستکش در تمامی مأموریتها </a:t>
            </a:r>
          </a:p>
          <a:p>
            <a:pPr algn="just" rtl="1">
              <a:spcAft>
                <a:spcPct val="10000"/>
              </a:spcAft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fa-IR" altLang="en-US" b="1" dirty="0" smtClean="0">
                <a:cs typeface="B Lotus" panose="00000400000000000000" pitchFamily="2" charset="-78"/>
                <a:sym typeface="Wingdings" panose="05000000000000000000" pitchFamily="2" charset="2"/>
              </a:rPr>
              <a:t>استفاده از دستکش ، گان ، عینک و ماسک برای جلوگیری از خطر انتقال ایدز، هپاتیت و سایر بیماریها در بیماران معتاد و افراد مشکوک </a:t>
            </a:r>
          </a:p>
          <a:p>
            <a:pPr algn="just" rtl="1">
              <a:spcAft>
                <a:spcPct val="10000"/>
              </a:spcAft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fa-IR" altLang="en-US" b="1" dirty="0" smtClean="0">
                <a:cs typeface="B Lotus" panose="00000400000000000000" pitchFamily="2" charset="-78"/>
                <a:sym typeface="Wingdings" panose="05000000000000000000" pitchFamily="2" charset="2"/>
              </a:rPr>
              <a:t>شک به وجود سل در افرادی که دارای سرفه های مزمن ، تب ، لرز ، تعریق شبانه ، کاهش وزن و یا خلط خونی هستند. </a:t>
            </a:r>
          </a:p>
          <a:p>
            <a:pPr algn="just" rtl="1">
              <a:spcAft>
                <a:spcPct val="10000"/>
              </a:spcAft>
              <a:buClr>
                <a:schemeClr val="bg2"/>
              </a:buClr>
              <a:buFont typeface="Wingdings" panose="05000000000000000000" pitchFamily="2" charset="2"/>
              <a:buChar char="ü"/>
            </a:pPr>
            <a:endParaRPr lang="en-US" altLang="en-US" b="1" dirty="0" smtClean="0">
              <a:cs typeface="B Lotus" panose="00000400000000000000" pitchFamily="2" charset="-78"/>
              <a:sym typeface="Wingdings" panose="05000000000000000000" pitchFamily="2" charset="2"/>
            </a:endParaRPr>
          </a:p>
          <a:p>
            <a:pPr algn="r"/>
            <a:endParaRPr lang="fa-IR" dirty="0"/>
          </a:p>
        </p:txBody>
      </p:sp>
      <p:pic>
        <p:nvPicPr>
          <p:cNvPr id="4" name="Picture 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597013"/>
            <a:ext cx="1801410" cy="126098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altLang="fa-IR" smtClean="0"/>
              <a:t>اداره آموزش اورژانس تهران</a:t>
            </a:r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465548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 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700808"/>
            <a:ext cx="6336704" cy="4824536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597013"/>
            <a:ext cx="1801410" cy="126098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altLang="fa-IR" smtClean="0"/>
              <a:t>اداره آموزش اورژانس تهران</a:t>
            </a:r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443473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chemeClr val="bg2"/>
                </a:solidFill>
              </a:rPr>
              <a:t>براورد تعداد مصدومین                                            </a:t>
            </a:r>
            <a:endParaRPr lang="fa-IR" b="1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 eaLnBrk="1" hangingPunct="1">
              <a:spcAft>
                <a:spcPct val="10000"/>
              </a:spcAft>
              <a:buFont typeface="Wingdings" panose="05000000000000000000" pitchFamily="2" charset="2"/>
              <a:buChar char="Ø"/>
            </a:pPr>
            <a:endParaRPr lang="fa-IR" altLang="en-US" dirty="0" smtClean="0">
              <a:cs typeface="B Lotus" panose="00000400000000000000" pitchFamily="2" charset="-78"/>
              <a:sym typeface="Wingdings" panose="05000000000000000000" pitchFamily="2" charset="2"/>
            </a:endParaRPr>
          </a:p>
          <a:p>
            <a:pPr algn="just" rtl="1" eaLnBrk="1" hangingPunct="1">
              <a:spcAft>
                <a:spcPct val="10000"/>
              </a:spcAft>
              <a:buFont typeface="Wingdings" panose="05000000000000000000" pitchFamily="2" charset="2"/>
              <a:buChar char="Ø"/>
            </a:pPr>
            <a:endParaRPr lang="fa-IR" altLang="en-US" dirty="0">
              <a:cs typeface="B Lotus" panose="00000400000000000000" pitchFamily="2" charset="-78"/>
              <a:sym typeface="Wingdings" panose="05000000000000000000" pitchFamily="2" charset="2"/>
            </a:endParaRPr>
          </a:p>
          <a:p>
            <a:pPr algn="just" rtl="1" eaLnBrk="1" hangingPunct="1">
              <a:spcAft>
                <a:spcPct val="10000"/>
              </a:spcAft>
              <a:buFont typeface="Wingdings" panose="05000000000000000000" pitchFamily="2" charset="2"/>
              <a:buChar char="Ø"/>
            </a:pPr>
            <a:endParaRPr lang="fa-IR" altLang="en-US" dirty="0" smtClean="0">
              <a:cs typeface="B Lotus" panose="00000400000000000000" pitchFamily="2" charset="-78"/>
              <a:sym typeface="Wingdings" panose="05000000000000000000" pitchFamily="2" charset="2"/>
            </a:endParaRPr>
          </a:p>
          <a:p>
            <a:pPr algn="just" rtl="1" eaLnBrk="1" hangingPunct="1">
              <a:spcAft>
                <a:spcPct val="10000"/>
              </a:spcAft>
              <a:buFont typeface="Wingdings" panose="05000000000000000000" pitchFamily="2" charset="2"/>
              <a:buChar char="Ø"/>
            </a:pPr>
            <a:r>
              <a:rPr lang="fa-IR" altLang="en-US" dirty="0" smtClean="0">
                <a:cs typeface="B Lotus" panose="00000400000000000000" pitchFamily="2" charset="-78"/>
                <a:sym typeface="Wingdings" panose="05000000000000000000" pitchFamily="2" charset="2"/>
              </a:rPr>
              <a:t>درخواست کمک فوری قبل از انجام هرکاری در مواردی که تعداد مصدومین زیاد است. </a:t>
            </a:r>
          </a:p>
          <a:p>
            <a:pPr algn="just" rtl="1" eaLnBrk="1" hangingPunct="1">
              <a:spcAft>
                <a:spcPct val="10000"/>
              </a:spcAft>
              <a:buFont typeface="Wingdings" panose="05000000000000000000" pitchFamily="2" charset="2"/>
              <a:buChar char="Ø"/>
            </a:pPr>
            <a:r>
              <a:rPr lang="fa-IR" altLang="en-US" dirty="0" smtClean="0">
                <a:cs typeface="B Lotus" panose="00000400000000000000" pitchFamily="2" charset="-78"/>
                <a:sym typeface="Wingdings" panose="05000000000000000000" pitchFamily="2" charset="2"/>
              </a:rPr>
              <a:t>اولویت بندی و تریاژ مصدومین تا رسیدن نیروهای کمکی</a:t>
            </a:r>
            <a:endParaRPr lang="fa-IR" dirty="0"/>
          </a:p>
        </p:txBody>
      </p:sp>
      <p:pic>
        <p:nvPicPr>
          <p:cNvPr id="4" name="Picture 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597013"/>
            <a:ext cx="1801410" cy="126098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altLang="fa-IR" smtClean="0"/>
              <a:t>اداره آموزش اورژانس تهران</a:t>
            </a:r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138130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solidFill>
                  <a:schemeClr val="bg2"/>
                </a:solidFill>
              </a:rPr>
              <a:t>درخواست کمک و منابع بیشتر</a:t>
            </a:r>
            <a:endParaRPr lang="fa-IR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fa-IR" altLang="en-US" b="1" dirty="0" smtClean="0">
              <a:cs typeface="B Lotus" panose="00000400000000000000" pitchFamily="2" charset="-78"/>
              <a:sym typeface="Wingdings" panose="05000000000000000000" pitchFamily="2" charset="2"/>
            </a:endParaRPr>
          </a:p>
          <a:p>
            <a:pPr algn="r" rtl="1"/>
            <a:endParaRPr lang="fa-IR" altLang="en-US" b="1" dirty="0">
              <a:cs typeface="B Lotus" panose="00000400000000000000" pitchFamily="2" charset="-78"/>
              <a:sym typeface="Wingdings" panose="05000000000000000000" pitchFamily="2" charset="2"/>
            </a:endParaRPr>
          </a:p>
          <a:p>
            <a:pPr algn="r" rtl="1"/>
            <a:r>
              <a:rPr lang="fa-IR" altLang="en-US" b="1" dirty="0" smtClean="0">
                <a:cs typeface="B Lotus" panose="00000400000000000000" pitchFamily="2" charset="-78"/>
                <a:sym typeface="Wingdings" panose="05000000000000000000" pitchFamily="2" charset="2"/>
              </a:rPr>
              <a:t>اگر صحنه حادثه خارج از حدود آموزش و یا تجربه علمی و عملی شماست از نیروهای دیگر کمک بگیرید .</a:t>
            </a:r>
          </a:p>
          <a:p>
            <a:pPr algn="l" rtl="1"/>
            <a:endParaRPr lang="fa-IR" dirty="0"/>
          </a:p>
        </p:txBody>
      </p:sp>
      <p:pic>
        <p:nvPicPr>
          <p:cNvPr id="4" name="Picture 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597013"/>
            <a:ext cx="1801410" cy="126098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altLang="fa-IR" smtClean="0"/>
              <a:t>اداره آموزش اورژانس تهران</a:t>
            </a:r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90107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dirty="0" smtClean="0">
                <a:solidFill>
                  <a:schemeClr val="bg2"/>
                </a:solidFill>
              </a:rPr>
              <a:t>بررسی مکانیزم اسیب یا ماهیت بیماری</a:t>
            </a:r>
            <a:endParaRPr lang="fa-IR" b="1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fa-IR" dirty="0" smtClean="0"/>
          </a:p>
          <a:p>
            <a:pPr algn="r" rtl="1"/>
            <a:endParaRPr lang="fa-IR" dirty="0"/>
          </a:p>
          <a:p>
            <a:pPr algn="r" rtl="1"/>
            <a:r>
              <a:rPr lang="fa-IR" sz="2800" dirty="0" smtClean="0"/>
              <a:t>اینکه اسیب به چه شکل رخ داده یا روند بیماری چگونه بوده ست</a:t>
            </a:r>
            <a:endParaRPr lang="fa-IR" sz="2800" dirty="0"/>
          </a:p>
        </p:txBody>
      </p:sp>
      <p:pic>
        <p:nvPicPr>
          <p:cNvPr id="4" name="Picture 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597013"/>
            <a:ext cx="1801410" cy="126098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altLang="fa-IR" smtClean="0"/>
              <a:t>اداره آموزش اورژانس تهران</a:t>
            </a:r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505753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 </a:t>
            </a:r>
            <a:endParaRPr lang="fa-IR" dirty="0"/>
          </a:p>
        </p:txBody>
      </p:sp>
      <p:pic>
        <p:nvPicPr>
          <p:cNvPr id="4" name="Picture 2" descr="RA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4" y="1877219"/>
            <a:ext cx="5965775" cy="46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597013"/>
            <a:ext cx="1801410" cy="126098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altLang="fa-IR" smtClean="0"/>
              <a:t>اداره آموزش اورژانس تهران</a:t>
            </a:r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876474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sz="4800" b="1" dirty="0" smtClean="0">
                <a:solidFill>
                  <a:srgbClr val="FF0000"/>
                </a:solidFill>
              </a:rPr>
              <a:t>ارزیابی بیمار</a:t>
            </a:r>
            <a:endParaRPr lang="fa-IR" sz="4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 eaLnBrk="1" hangingPunct="1"/>
            <a:r>
              <a:rPr lang="fa-IR" altLang="en-US" b="1" dirty="0">
                <a:cs typeface="B Lotus" panose="00000400000000000000" pitchFamily="2" charset="-78"/>
              </a:rPr>
              <a:t>ارزیابی سطح </a:t>
            </a:r>
            <a:r>
              <a:rPr lang="fa-IR" altLang="en-US" b="1" dirty="0" smtClean="0">
                <a:cs typeface="B Lotus" panose="00000400000000000000" pitchFamily="2" charset="-78"/>
              </a:rPr>
              <a:t>هوشیاری و </a:t>
            </a:r>
            <a:r>
              <a:rPr lang="fa-IR" altLang="en-US" b="1" dirty="0">
                <a:cs typeface="B Lotus" panose="00000400000000000000" pitchFamily="2" charset="-78"/>
              </a:rPr>
              <a:t>پاسخگویی </a:t>
            </a:r>
            <a:r>
              <a:rPr lang="fa-IR" altLang="en-US" b="1" dirty="0" smtClean="0">
                <a:cs typeface="B Lotus" panose="00000400000000000000" pitchFamily="2" charset="-78"/>
              </a:rPr>
              <a:t>وبرداشت </a:t>
            </a:r>
            <a:r>
              <a:rPr lang="fa-IR" altLang="en-US" b="1" dirty="0">
                <a:cs typeface="B Lotus" panose="00000400000000000000" pitchFamily="2" charset="-78"/>
              </a:rPr>
              <a:t>کلی از </a:t>
            </a:r>
            <a:r>
              <a:rPr lang="fa-IR" altLang="en-US" b="1" dirty="0" smtClean="0">
                <a:cs typeface="B Lotus" panose="00000400000000000000" pitchFamily="2" charset="-78"/>
              </a:rPr>
              <a:t>بیمار</a:t>
            </a:r>
            <a:endParaRPr lang="fa-IR" altLang="en-US" b="1" dirty="0">
              <a:cs typeface="B Lotus" panose="00000400000000000000" pitchFamily="2" charset="-78"/>
            </a:endParaRPr>
          </a:p>
          <a:p>
            <a:pPr algn="r" rtl="1" eaLnBrk="1" hangingPunct="1"/>
            <a:r>
              <a:rPr lang="fa-IR" altLang="en-US" b="1" dirty="0">
                <a:cs typeface="B Lotus" panose="00000400000000000000" pitchFamily="2" charset="-78"/>
              </a:rPr>
              <a:t>ارزیابی راه هوایی</a:t>
            </a:r>
          </a:p>
          <a:p>
            <a:pPr algn="r" rtl="1" eaLnBrk="1" hangingPunct="1"/>
            <a:r>
              <a:rPr lang="fa-IR" altLang="en-US" b="1" dirty="0">
                <a:cs typeface="B Lotus" panose="00000400000000000000" pitchFamily="2" charset="-78"/>
              </a:rPr>
              <a:t>ارزیابی تنفس </a:t>
            </a:r>
          </a:p>
          <a:p>
            <a:pPr algn="r" rtl="1" eaLnBrk="1" hangingPunct="1"/>
            <a:r>
              <a:rPr lang="fa-IR" altLang="en-US" b="1" dirty="0">
                <a:cs typeface="B Lotus" panose="00000400000000000000" pitchFamily="2" charset="-78"/>
              </a:rPr>
              <a:t>ارزیابی گردش خون</a:t>
            </a:r>
          </a:p>
          <a:p>
            <a:pPr marL="0" indent="0" algn="r" rtl="1" eaLnBrk="1" hangingPunct="1">
              <a:buNone/>
            </a:pPr>
            <a:endParaRPr lang="fa-IR" altLang="en-US" b="1" dirty="0" smtClean="0">
              <a:cs typeface="B Lotus" panose="00000400000000000000" pitchFamily="2" charset="-78"/>
            </a:endParaRPr>
          </a:p>
          <a:p>
            <a:pPr marL="0" indent="0" algn="r" rtl="1" eaLnBrk="1" hangingPunct="1">
              <a:buNone/>
            </a:pPr>
            <a:endParaRPr lang="fa-IR" altLang="en-US" b="1" dirty="0">
              <a:cs typeface="B Lotus" panose="00000400000000000000" pitchFamily="2" charset="-78"/>
            </a:endParaRPr>
          </a:p>
          <a:p>
            <a:pPr algn="r" rtl="1" eaLnBrk="1" hangingPunct="1"/>
            <a:endParaRPr lang="fa-IR" altLang="en-US" b="1" dirty="0">
              <a:cs typeface="B Lotus" panose="00000400000000000000" pitchFamily="2" charset="-78"/>
            </a:endParaRPr>
          </a:p>
          <a:p>
            <a:pPr algn="r" rtl="1" eaLnBrk="1" hangingPunct="1"/>
            <a:r>
              <a:rPr lang="fa-IR" altLang="en-US" b="1" dirty="0">
                <a:cs typeface="B Lotus" panose="00000400000000000000" pitchFamily="2" charset="-78"/>
              </a:rPr>
              <a:t>نکته :شكايت اوليه بيمار را بشناسيدو به واحدهاي اورژانس اطلاع دهيد. </a:t>
            </a:r>
            <a:endParaRPr lang="en-US" altLang="en-US" b="1" dirty="0">
              <a:cs typeface="B Lotus" panose="00000400000000000000" pitchFamily="2" charset="-78"/>
            </a:endParaRPr>
          </a:p>
          <a:p>
            <a:pPr algn="r"/>
            <a:endParaRPr lang="fa-IR" dirty="0"/>
          </a:p>
        </p:txBody>
      </p:sp>
      <p:pic>
        <p:nvPicPr>
          <p:cNvPr id="4" name="Picture 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597013"/>
            <a:ext cx="1801410" cy="126098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altLang="fa-IR" smtClean="0"/>
              <a:t>اداره آموزش اورژانس تهران</a:t>
            </a:r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741774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b="1" dirty="0" smtClean="0">
                <a:solidFill>
                  <a:schemeClr val="bg2"/>
                </a:solidFill>
              </a:rPr>
              <a:t>بررسی سطح پاسخ دهی و هوشیاری وبرداشت کلی </a:t>
            </a:r>
            <a:endParaRPr lang="fa-IR" b="1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Wingdings" panose="05000000000000000000" pitchFamily="2" charset="2"/>
              <a:buChar char="ü"/>
            </a:pPr>
            <a:r>
              <a:rPr lang="fa-IR" altLang="en-US" b="1" dirty="0">
                <a:solidFill>
                  <a:schemeClr val="tx1">
                    <a:lumMod val="95000"/>
                    <a:lumOff val="5000"/>
                  </a:schemeClr>
                </a:solidFill>
                <a:cs typeface="B Lotus" panose="00000400000000000000" pitchFamily="2" charset="-78"/>
              </a:rPr>
              <a:t>همزمان با معاينه بيمار ، يك برداشت كلي از او فراهم نماييد.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altLang="en-US" b="1" dirty="0">
                <a:solidFill>
                  <a:schemeClr val="tx1">
                    <a:lumMod val="95000"/>
                    <a:lumOff val="5000"/>
                  </a:schemeClr>
                </a:solidFill>
                <a:cs typeface="B Lotus" panose="00000400000000000000" pitchFamily="2" charset="-78"/>
              </a:rPr>
              <a:t> جنس و سن تقريبي را ثبت كنيد .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altLang="en-US" b="1" dirty="0">
                <a:solidFill>
                  <a:schemeClr val="tx1">
                    <a:lumMod val="95000"/>
                    <a:lumOff val="5000"/>
                  </a:schemeClr>
                </a:solidFill>
                <a:cs typeface="B Lotus" panose="00000400000000000000" pitchFamily="2" charset="-78"/>
              </a:rPr>
              <a:t> بررسي صحنه حادثه و برداشت كلي شما در تعيين تروما يا وجود بيماري كمك كننده است. 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altLang="en-US" b="1" dirty="0">
                <a:solidFill>
                  <a:schemeClr val="tx1">
                    <a:lumMod val="95000"/>
                    <a:lumOff val="5000"/>
                  </a:schemeClr>
                </a:solidFill>
                <a:cs typeface="B Lotus" panose="00000400000000000000" pitchFamily="2" charset="-78"/>
              </a:rPr>
              <a:t>وضعيت بيمار و نوع آه و ناله هاي اومي توانند شاخصي از نوع مشكل باشد.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altLang="en-US" b="1" dirty="0">
                <a:solidFill>
                  <a:schemeClr val="tx1">
                    <a:lumMod val="95000"/>
                    <a:lumOff val="5000"/>
                  </a:schemeClr>
                </a:solidFill>
                <a:cs typeface="B Lotus" panose="00000400000000000000" pitchFamily="2" charset="-78"/>
              </a:rPr>
              <a:t> مي توان تاحدودي سطح هوشياري بيمار را نيز تعيين كرد.</a:t>
            </a:r>
            <a:endParaRPr lang="en-US" altLang="en-US" b="1" dirty="0">
              <a:solidFill>
                <a:schemeClr val="tx1">
                  <a:lumMod val="95000"/>
                  <a:lumOff val="5000"/>
                </a:schemeClr>
              </a:solidFill>
              <a:cs typeface="B Lotus" panose="00000400000000000000" pitchFamily="2" charset="-78"/>
            </a:endParaRPr>
          </a:p>
          <a:p>
            <a:endParaRPr lang="fa-IR" dirty="0"/>
          </a:p>
        </p:txBody>
      </p:sp>
      <p:pic>
        <p:nvPicPr>
          <p:cNvPr id="4" name="Picture 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597013"/>
            <a:ext cx="1801410" cy="126098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altLang="fa-IR" smtClean="0"/>
              <a:t>اداره آموزش اورژانس تهران</a:t>
            </a:r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740049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8682038" y="4941168"/>
            <a:ext cx="210442" cy="1184995"/>
          </a:xfrm>
        </p:spPr>
        <p:txBody>
          <a:bodyPr/>
          <a:lstStyle/>
          <a:p>
            <a:endParaRPr lang="en-US" altLang="en-US" b="1" dirty="0">
              <a:cs typeface="B Lotus" panose="00000400000000000000" pitchFamily="2" charset="-78"/>
            </a:endParaRPr>
          </a:p>
          <a:p>
            <a:endParaRPr lang="en-US" altLang="en-US" b="1" dirty="0">
              <a:cs typeface="B Lotus" panose="00000400000000000000" pitchFamily="2" charset="-78"/>
            </a:endParaRPr>
          </a:p>
          <a:p>
            <a:endParaRPr lang="fa-I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6712"/>
            <a:ext cx="7704856" cy="498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597013"/>
            <a:ext cx="1801410" cy="126098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altLang="fa-IR" smtClean="0"/>
              <a:t>اداره آموزش اورژانس تهران</a:t>
            </a:r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846510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altLang="fa-IR" b="1" dirty="0" smtClean="0">
                <a:solidFill>
                  <a:srgbClr val="FF0000"/>
                </a:solidFill>
              </a:rPr>
              <a:t>ارزیابی صحنه</a:t>
            </a:r>
            <a:endParaRPr lang="fa-IR" altLang="fa-IR" b="1" dirty="0">
              <a:solidFill>
                <a:srgbClr val="FF0000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a-IR" altLang="en-US" b="1" dirty="0" smtClean="0">
              <a:cs typeface="B Lotus" panose="00000400000000000000" pitchFamily="2" charset="-78"/>
              <a:sym typeface="Wingdings" panose="05000000000000000000" pitchFamily="2" charset="2"/>
            </a:endParaRPr>
          </a:p>
          <a:p>
            <a:pPr algn="just">
              <a:spcAft>
                <a:spcPct val="100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fa-IR" altLang="en-US" b="1" dirty="0" smtClean="0">
                <a:cs typeface="B Lotus" panose="00000400000000000000" pitchFamily="2" charset="-78"/>
                <a:sym typeface="Wingdings" panose="05000000000000000000" pitchFamily="2" charset="2"/>
              </a:rPr>
              <a:t>تعیین ایمن بودن و یا ناامن بودن صحنه                                       </a:t>
            </a:r>
          </a:p>
          <a:p>
            <a:pPr algn="just">
              <a:spcAft>
                <a:spcPct val="100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fa-IR" altLang="en-US" b="1" dirty="0" smtClean="0">
                <a:cs typeface="B Lotus" panose="00000400000000000000" pitchFamily="2" charset="-78"/>
                <a:sym typeface="Wingdings" panose="05000000000000000000" pitchFamily="2" charset="2"/>
              </a:rPr>
              <a:t>رعایت اصول </a:t>
            </a:r>
            <a:r>
              <a:rPr lang="en-US" altLang="en-US" b="1" dirty="0" smtClean="0">
                <a:cs typeface="B Lotus" panose="00000400000000000000" pitchFamily="2" charset="-78"/>
                <a:sym typeface="Wingdings" panose="05000000000000000000" pitchFamily="2" charset="2"/>
              </a:rPr>
              <a:t>BSI</a:t>
            </a:r>
          </a:p>
          <a:p>
            <a:pPr algn="just">
              <a:spcAft>
                <a:spcPct val="100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fa-IR" altLang="en-US" b="1" dirty="0" smtClean="0">
                <a:cs typeface="B Lotus" panose="00000400000000000000" pitchFamily="2" charset="-78"/>
                <a:sym typeface="Wingdings" panose="05000000000000000000" pitchFamily="2" charset="2"/>
              </a:rPr>
              <a:t>براورد تعـداد</a:t>
            </a:r>
            <a:r>
              <a:rPr lang="en-US" altLang="en-US" b="1" dirty="0" smtClean="0">
                <a:cs typeface="B Lotus" panose="00000400000000000000" pitchFamily="2" charset="-78"/>
                <a:sym typeface="Wingdings" panose="05000000000000000000" pitchFamily="2" charset="2"/>
              </a:rPr>
              <a:t> </a:t>
            </a:r>
            <a:r>
              <a:rPr lang="fa-IR" altLang="en-US" b="1" dirty="0" smtClean="0">
                <a:cs typeface="B Lotus" panose="00000400000000000000" pitchFamily="2" charset="-78"/>
                <a:sym typeface="Wingdings" panose="05000000000000000000" pitchFamily="2" charset="2"/>
              </a:rPr>
              <a:t>افراد آسيب</a:t>
            </a:r>
            <a:r>
              <a:rPr lang="en-US" altLang="en-US" b="1" dirty="0" smtClean="0">
                <a:cs typeface="B Lotus" panose="00000400000000000000" pitchFamily="2" charset="-78"/>
                <a:sym typeface="Wingdings" panose="05000000000000000000" pitchFamily="2" charset="2"/>
              </a:rPr>
              <a:t> </a:t>
            </a:r>
            <a:r>
              <a:rPr lang="fa-IR" altLang="en-US" b="1" dirty="0" smtClean="0">
                <a:cs typeface="B Lotus" panose="00000400000000000000" pitchFamily="2" charset="-78"/>
                <a:sym typeface="Wingdings" panose="05000000000000000000" pitchFamily="2" charset="2"/>
              </a:rPr>
              <a:t>ديده </a:t>
            </a:r>
          </a:p>
          <a:p>
            <a:pPr algn="just">
              <a:spcAft>
                <a:spcPct val="100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fa-IR" altLang="en-US" b="1" dirty="0" smtClean="0">
                <a:cs typeface="B Lotus" panose="00000400000000000000" pitchFamily="2" charset="-78"/>
                <a:sym typeface="Wingdings" panose="05000000000000000000" pitchFamily="2" charset="2"/>
              </a:rPr>
              <a:t>درخواست کمک از منابع دیگر</a:t>
            </a:r>
          </a:p>
          <a:p>
            <a:pPr algn="just">
              <a:spcAft>
                <a:spcPct val="100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fa-IR" altLang="en-US" b="1" dirty="0" smtClean="0">
                <a:cs typeface="B Lotus" panose="00000400000000000000" pitchFamily="2" charset="-78"/>
                <a:sym typeface="Wingdings" panose="05000000000000000000" pitchFamily="2" charset="2"/>
              </a:rPr>
              <a:t>تعیین مکانیزم آسیب یا ماهیت و سیر بیماری </a:t>
            </a:r>
            <a:endParaRPr lang="en-US" altLang="en-US" b="1" dirty="0" smtClean="0">
              <a:cs typeface="B Lotus" panose="00000400000000000000" pitchFamily="2" charset="-78"/>
              <a:sym typeface="Wingdings" panose="05000000000000000000" pitchFamily="2" charset="2"/>
            </a:endParaRPr>
          </a:p>
          <a:p>
            <a:endParaRPr lang="fa-IR" altLang="fa-IR" dirty="0"/>
          </a:p>
        </p:txBody>
      </p:sp>
      <p:pic>
        <p:nvPicPr>
          <p:cNvPr id="6" name="Picture 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589240"/>
            <a:ext cx="1801410" cy="126098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altLang="fa-IR" smtClean="0"/>
              <a:t>اداره آموزش اورژانس تهران</a:t>
            </a:r>
            <a:endParaRPr lang="en-US" alt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600200"/>
            <a:ext cx="8580883" cy="5141168"/>
          </a:xfrm>
        </p:spPr>
        <p:txBody>
          <a:bodyPr/>
          <a:lstStyle/>
          <a:p>
            <a:pPr marL="1017270" lvl="1" indent="-742950" algn="r" rtl="1">
              <a:buFont typeface="+mj-lt"/>
              <a:buAutoNum type="arabicPeriod"/>
            </a:pPr>
            <a:r>
              <a:rPr lang="fa-IR" altLang="en-US" sz="3600" b="1" dirty="0">
                <a:cs typeface="B Lotus" panose="00000400000000000000" pitchFamily="2" charset="-78"/>
              </a:rPr>
              <a:t>معارفه</a:t>
            </a:r>
          </a:p>
          <a:p>
            <a:pPr marL="1017270" lvl="1" indent="-742950" algn="r" rtl="1">
              <a:buFont typeface="+mj-lt"/>
              <a:buAutoNum type="arabicPeriod"/>
            </a:pPr>
            <a:r>
              <a:rPr lang="fa-IR" altLang="en-US" sz="3600" b="1" dirty="0">
                <a:cs typeface="B Lotus" panose="00000400000000000000" pitchFamily="2" charset="-78"/>
              </a:rPr>
              <a:t>در مرحله بعد نام بيمار را بپرسيد: </a:t>
            </a:r>
            <a:r>
              <a:rPr lang="fa-IR" altLang="en-US" b="1" dirty="0">
                <a:cs typeface="B Lotus" panose="00000400000000000000" pitchFamily="2" charset="-78"/>
              </a:rPr>
              <a:t>پاسخ بيمار در تعيين سطح هوشياري او نيز كمك كننده خواهد بود</a:t>
            </a:r>
            <a:r>
              <a:rPr lang="fa-IR" altLang="en-US" sz="3600" b="1" dirty="0">
                <a:cs typeface="B Lotus" panose="00000400000000000000" pitchFamily="2" charset="-78"/>
              </a:rPr>
              <a:t>.</a:t>
            </a:r>
          </a:p>
          <a:p>
            <a:endParaRPr lang="fa-IR" dirty="0"/>
          </a:p>
        </p:txBody>
      </p:sp>
      <p:pic>
        <p:nvPicPr>
          <p:cNvPr id="4" name="Picture 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597013"/>
            <a:ext cx="1801410" cy="126098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altLang="fa-IR" smtClean="0"/>
              <a:t>اداره آموزش اورژانس تهران</a:t>
            </a:r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950399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anose="00000400000000000000" pitchFamily="2" charset="-78"/>
              </a:rPr>
              <a:t>اگر بيمار بيهوش به نظر مي رسد ، با صدايي كه براي شنيدن بيمار به اندازه كافي بلند است او را صدا بزنيد . اگربيمار به صداي شما پاسخ نمي دهد، به آرامي او را لمس نموده يا شانه هايش را تكان دهيد. سطح هوشياري بيمار ازكاملاً هوشيار تا بيهوش مي تواند متغير باشد.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anose="00000400000000000000" pitchFamily="2" charset="-78"/>
            </a:endParaRPr>
          </a:p>
          <a:p>
            <a:pPr algn="r" rtl="1"/>
            <a:endParaRPr lang="fa-IR" sz="3200" dirty="0"/>
          </a:p>
        </p:txBody>
      </p:sp>
      <p:pic>
        <p:nvPicPr>
          <p:cNvPr id="4" name="Picture 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597013"/>
            <a:ext cx="1801410" cy="126098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altLang="fa-IR" smtClean="0"/>
              <a:t>اداره آموزش اورژانس تهران</a:t>
            </a:r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704549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5613" y="0"/>
            <a:ext cx="8226425" cy="274638"/>
          </a:xfrm>
        </p:spPr>
        <p:txBody>
          <a:bodyPr/>
          <a:lstStyle/>
          <a:p>
            <a:r>
              <a:rPr lang="en-US" dirty="0" smtClean="0"/>
              <a:t>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274638"/>
            <a:ext cx="8226425" cy="5851525"/>
          </a:xfrm>
        </p:spPr>
        <p:txBody>
          <a:bodyPr/>
          <a:lstStyle/>
          <a:p>
            <a:endParaRPr lang="fa-IR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404664"/>
            <a:ext cx="3625652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116" y="1052736"/>
            <a:ext cx="3992115" cy="4548189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597013"/>
            <a:ext cx="1801410" cy="126098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altLang="fa-IR" smtClean="0"/>
              <a:t>اداره آموزش اورژانس تهران</a:t>
            </a:r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0989569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dirty="0" smtClean="0">
                <a:solidFill>
                  <a:schemeClr val="bg2"/>
                </a:solidFill>
              </a:rPr>
              <a:t> راه هوایی: </a:t>
            </a:r>
            <a:r>
              <a:rPr lang="en-US" b="1" dirty="0" smtClean="0">
                <a:solidFill>
                  <a:schemeClr val="bg2"/>
                </a:solidFill>
              </a:rPr>
              <a:t>A</a:t>
            </a:r>
            <a:endParaRPr lang="fa-IR" b="1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Wingdings" panose="05000000000000000000" pitchFamily="2" charset="2"/>
              <a:buChar char="ü"/>
            </a:pPr>
            <a:r>
              <a:rPr lang="fa-IR" altLang="en-US" sz="2800" b="1" dirty="0">
                <a:cs typeface="B Lotus" panose="00000400000000000000" pitchFamily="2" charset="-78"/>
              </a:rPr>
              <a:t>اگـر بيمار آگاه است و ميتواند بدون مشكل به پرسشهاي شما پاسخ دهد، راه هوايي او باز اسـت. </a:t>
            </a:r>
            <a:endParaRPr lang="fa-IR" altLang="en-US" sz="2800" b="1" dirty="0" smtClean="0">
              <a:cs typeface="B Lotus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ü"/>
            </a:pPr>
            <a:endParaRPr lang="fa-IR" altLang="en-US" sz="2800" b="1" dirty="0">
              <a:cs typeface="B Lotus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altLang="en-US" sz="2800" b="1" dirty="0">
                <a:cs typeface="B Lotus" panose="00000400000000000000" pitchFamily="2" charset="-78"/>
              </a:rPr>
              <a:t>اگـر بيمـار بـه محـرك كلامي پاسخ نمي دهد بايد فرض كنيم كه راه هوايي </a:t>
            </a:r>
            <a:r>
              <a:rPr lang="fa-IR" altLang="en-US" sz="2800" b="1" dirty="0" smtClean="0">
                <a:cs typeface="B Lotus" panose="00000400000000000000" pitchFamily="2" charset="-78"/>
              </a:rPr>
              <a:t>بـسته است</a:t>
            </a:r>
            <a:r>
              <a:rPr lang="fa-IR" altLang="en-US" sz="2800" b="1" dirty="0">
                <a:cs typeface="B Lotus" panose="00000400000000000000" pitchFamily="2" charset="-78"/>
              </a:rPr>
              <a:t>. </a:t>
            </a:r>
          </a:p>
          <a:p>
            <a:endParaRPr lang="fa-IR" sz="2800" dirty="0"/>
          </a:p>
        </p:txBody>
      </p:sp>
      <p:pic>
        <p:nvPicPr>
          <p:cNvPr id="4" name="Picture 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597013"/>
            <a:ext cx="1801410" cy="126098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altLang="fa-IR" smtClean="0"/>
              <a:t>اداره آموزش اورژانس تهران</a:t>
            </a:r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5360354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r" rtl="1">
              <a:buNone/>
            </a:pPr>
            <a:r>
              <a:rPr lang="fa-IR" altLang="en-US" b="1" dirty="0">
                <a:cs typeface="B Lotus" panose="00000400000000000000" pitchFamily="2" charset="-78"/>
              </a:rPr>
              <a:t>در مورد بيماران بيهوش: </a:t>
            </a:r>
          </a:p>
          <a:p>
            <a:pPr marL="45720" indent="0" algn="r" rtl="1">
              <a:buNone/>
            </a:pPr>
            <a:r>
              <a:rPr lang="fa-IR" altLang="en-US" b="1" dirty="0">
                <a:cs typeface="B Lotus" panose="00000400000000000000" pitchFamily="2" charset="-78"/>
              </a:rPr>
              <a:t>راه هوايي را با تكنيك سـرـ عقب، چانه ـ بالا </a:t>
            </a:r>
            <a:endParaRPr lang="fa-IR" altLang="en-US" b="1" dirty="0" smtClean="0">
              <a:cs typeface="B Lotus" panose="00000400000000000000" pitchFamily="2" charset="-78"/>
            </a:endParaRPr>
          </a:p>
          <a:p>
            <a:pPr marL="45720" indent="0" algn="r" rtl="1">
              <a:buNone/>
            </a:pPr>
            <a:endParaRPr lang="fa-IR" altLang="en-US" b="1" dirty="0">
              <a:cs typeface="B Lotus" panose="00000400000000000000" pitchFamily="2" charset="-78"/>
            </a:endParaRPr>
          </a:p>
          <a:p>
            <a:pPr marL="45720" indent="0" algn="r" rtl="1">
              <a:buNone/>
            </a:pPr>
            <a:r>
              <a:rPr lang="fa-IR" altLang="en-US" b="1" dirty="0">
                <a:cs typeface="B Lotus" panose="00000400000000000000" pitchFamily="2" charset="-78"/>
              </a:rPr>
              <a:t>در بيماراني كه دچار تروما شده انـد : </a:t>
            </a:r>
          </a:p>
          <a:p>
            <a:pPr marL="45720" indent="0" algn="r" rtl="1">
              <a:buNone/>
            </a:pPr>
            <a:r>
              <a:rPr lang="fa-IR" altLang="en-US" b="1" dirty="0">
                <a:cs typeface="B Lotus" panose="00000400000000000000" pitchFamily="2" charset="-78"/>
              </a:rPr>
              <a:t>بـا تكنيك باز كردن فك با فشار ( بـدون عقـب كـشيدن سـر بيمار) باز كنيد</a:t>
            </a:r>
            <a:r>
              <a:rPr lang="fa-IR" altLang="en-US" b="1" dirty="0" smtClean="0">
                <a:cs typeface="B Lotus" panose="00000400000000000000" pitchFamily="2" charset="-78"/>
              </a:rPr>
              <a:t>.</a:t>
            </a:r>
          </a:p>
          <a:p>
            <a:pPr marL="45720" indent="0" algn="r" rtl="1">
              <a:buNone/>
            </a:pPr>
            <a:endParaRPr lang="fa-IR" altLang="en-US" b="1" dirty="0">
              <a:cs typeface="B Lotus" panose="00000400000000000000" pitchFamily="2" charset="-78"/>
            </a:endParaRPr>
          </a:p>
          <a:p>
            <a:pPr marL="45720" indent="0" algn="r" rtl="1">
              <a:buNone/>
            </a:pPr>
            <a:r>
              <a:rPr lang="fa-IR" altLang="en-US" b="1" dirty="0">
                <a:cs typeface="B Lotus" panose="00000400000000000000" pitchFamily="2" charset="-78"/>
              </a:rPr>
              <a:t> پس از باز كـردن راه هـوايي: </a:t>
            </a:r>
          </a:p>
          <a:p>
            <a:pPr marL="45720" indent="0" algn="r" rtl="1">
              <a:buNone/>
            </a:pPr>
            <a:r>
              <a:rPr lang="fa-IR" altLang="en-US" b="1" dirty="0">
                <a:cs typeface="B Lotus" panose="00000400000000000000" pitchFamily="2" charset="-78"/>
              </a:rPr>
              <a:t> وجـود جـسم خارجي يا ترشحات مختلف را بررسي كنيد</a:t>
            </a:r>
            <a:endParaRPr lang="en-US" altLang="en-US" b="1" dirty="0">
              <a:cs typeface="B Lotus" panose="00000400000000000000" pitchFamily="2" charset="-78"/>
            </a:endParaRPr>
          </a:p>
          <a:p>
            <a:endParaRPr lang="fa-IR" dirty="0"/>
          </a:p>
        </p:txBody>
      </p:sp>
      <p:pic>
        <p:nvPicPr>
          <p:cNvPr id="4" name="Picture 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597013"/>
            <a:ext cx="1801410" cy="126098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altLang="fa-IR" smtClean="0"/>
              <a:t>اداره آموزش اورژانس تهران</a:t>
            </a:r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5751556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 </a:t>
            </a:r>
            <a:endParaRPr lang="fa-IR" dirty="0"/>
          </a:p>
        </p:txBody>
      </p:sp>
      <p:pic>
        <p:nvPicPr>
          <p:cNvPr id="4" name="Content Placeholder 3" descr="Case1-4a cop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89C2EB"/>
              </a:clrFrom>
              <a:clrTo>
                <a:srgbClr val="89C2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2883408" cy="249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9952" y="1592317"/>
            <a:ext cx="4933102" cy="4717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597013"/>
            <a:ext cx="1801410" cy="126098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altLang="fa-IR" smtClean="0"/>
              <a:t>اداره آموزش اورژانس تهران</a:t>
            </a:r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9901723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dirty="0" smtClean="0">
                <a:solidFill>
                  <a:schemeClr val="bg2"/>
                </a:solidFill>
              </a:rPr>
              <a:t>تنفس: </a:t>
            </a:r>
            <a:r>
              <a:rPr lang="en-US" b="1" dirty="0" smtClean="0">
                <a:solidFill>
                  <a:schemeClr val="bg2"/>
                </a:solidFill>
              </a:rPr>
              <a:t>B</a:t>
            </a:r>
            <a:endParaRPr lang="fa-IR" b="1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Wingdings" panose="05000000000000000000" pitchFamily="2" charset="2"/>
              <a:buChar char="ü"/>
            </a:pPr>
            <a:r>
              <a:rPr lang="fa-IR" altLang="en-US" b="1" dirty="0">
                <a:cs typeface="B Lotus" panose="00000400000000000000" pitchFamily="2" charset="-78"/>
              </a:rPr>
              <a:t> يـك</a:t>
            </a:r>
            <a:r>
              <a:rPr lang="en-US" altLang="en-US" b="1" dirty="0">
                <a:cs typeface="B Lotus" panose="00000400000000000000" pitchFamily="2" charset="-78"/>
              </a:rPr>
              <a:t> </a:t>
            </a:r>
            <a:r>
              <a:rPr lang="fa-IR" altLang="en-US" b="1" dirty="0">
                <a:cs typeface="B Lotus" panose="00000400000000000000" pitchFamily="2" charset="-78"/>
              </a:rPr>
              <a:t>دوره دم و بازدم به عنوان يك نفس در نظر گرفته ميشود</a:t>
            </a:r>
            <a:endParaRPr lang="en-US" altLang="en-US" b="1" dirty="0">
              <a:cs typeface="B Lotus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altLang="en-US" b="1" dirty="0">
                <a:cs typeface="B Lotus" panose="00000400000000000000" pitchFamily="2" charset="-78"/>
              </a:rPr>
              <a:t>تعداد تنفس فرد بزرگـسال طبيعـي </a:t>
            </a:r>
            <a:r>
              <a:rPr lang="en-US" altLang="en-US" b="1" dirty="0">
                <a:cs typeface="B Lotus" panose="00000400000000000000" pitchFamily="2" charset="-78"/>
              </a:rPr>
              <a:t>:</a:t>
            </a:r>
            <a:r>
              <a:rPr lang="fa-IR" altLang="en-US" b="1" dirty="0">
                <a:cs typeface="B Lotus" panose="00000400000000000000" pitchFamily="2" charset="-78"/>
              </a:rPr>
              <a:t> بين  12تا  20بار در هر دقيقـه اسـت.</a:t>
            </a:r>
          </a:p>
          <a:p>
            <a:pPr marL="45720" indent="0" algn="ctr" rtl="1">
              <a:buNone/>
            </a:pPr>
            <a:r>
              <a:rPr lang="fa-IR" altLang="en-US" b="1" dirty="0">
                <a:solidFill>
                  <a:srgbClr val="002060"/>
                </a:solidFill>
                <a:cs typeface="B Lotus" panose="00000400000000000000" pitchFamily="2" charset="-78"/>
              </a:rPr>
              <a:t>تنفس ممكن است </a:t>
            </a:r>
            <a:r>
              <a:rPr lang="en-US" altLang="en-US" b="1" dirty="0">
                <a:solidFill>
                  <a:srgbClr val="002060"/>
                </a:solidFill>
                <a:cs typeface="B Lotus" panose="00000400000000000000" pitchFamily="2" charset="-78"/>
              </a:rPr>
              <a:t>: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altLang="en-US" b="1" dirty="0">
                <a:cs typeface="B Lotus" panose="00000400000000000000" pitchFamily="2" charset="-78"/>
              </a:rPr>
              <a:t>تند و كم عمق </a:t>
            </a:r>
            <a:r>
              <a:rPr lang="en-US" altLang="en-US" b="1" dirty="0">
                <a:cs typeface="B Lotus" panose="00000400000000000000" pitchFamily="2" charset="-78"/>
              </a:rPr>
              <a:t>)</a:t>
            </a:r>
            <a:r>
              <a:rPr lang="fa-IR" altLang="en-US" b="1" dirty="0">
                <a:cs typeface="B Lotus" panose="00000400000000000000" pitchFamily="2" charset="-78"/>
              </a:rPr>
              <a:t>مشخصه شوك</a:t>
            </a:r>
            <a:r>
              <a:rPr lang="en-US" altLang="en-US" b="1" dirty="0">
                <a:cs typeface="B Lotus" panose="00000400000000000000" pitchFamily="2" charset="-78"/>
              </a:rPr>
              <a:t>(</a:t>
            </a:r>
            <a:r>
              <a:rPr lang="fa-IR" altLang="en-US" b="1" dirty="0">
                <a:cs typeface="B Lotus" panose="00000400000000000000" pitchFamily="2" charset="-78"/>
              </a:rPr>
              <a:t> </a:t>
            </a:r>
            <a:endParaRPr lang="en-US" altLang="en-US" b="1" dirty="0">
              <a:cs typeface="B Lotus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altLang="en-US" b="1" dirty="0">
                <a:cs typeface="B Lotus" panose="00000400000000000000" pitchFamily="2" charset="-78"/>
              </a:rPr>
              <a:t> كند</a:t>
            </a:r>
            <a:r>
              <a:rPr lang="en-US" altLang="en-US" b="1" dirty="0">
                <a:cs typeface="B Lotus" panose="00000400000000000000" pitchFamily="2" charset="-78"/>
              </a:rPr>
              <a:t>) </a:t>
            </a:r>
            <a:r>
              <a:rPr lang="fa-IR" altLang="en-US" b="1" dirty="0">
                <a:cs typeface="B Lotus" panose="00000400000000000000" pitchFamily="2" charset="-78"/>
              </a:rPr>
              <a:t>مشخصه سكته مغزي يا مسموميت دارويي</a:t>
            </a:r>
            <a:r>
              <a:rPr lang="en-US" altLang="en-US" b="1" dirty="0">
                <a:cs typeface="B Lotus" panose="00000400000000000000" pitchFamily="2" charset="-78"/>
              </a:rPr>
              <a:t>(</a:t>
            </a:r>
            <a:r>
              <a:rPr lang="fa-IR" altLang="en-US" b="1" dirty="0">
                <a:cs typeface="B Lotus" panose="00000400000000000000" pitchFamily="2" charset="-78"/>
              </a:rPr>
              <a:t> </a:t>
            </a:r>
            <a:endParaRPr lang="en-US" altLang="en-US" b="1" dirty="0">
              <a:cs typeface="B Lotus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altLang="en-US" b="1" dirty="0">
                <a:cs typeface="B Lotus" panose="00000400000000000000" pitchFamily="2" charset="-78"/>
              </a:rPr>
              <a:t>تـنفس</a:t>
            </a:r>
            <a:r>
              <a:rPr lang="en-US" altLang="en-US" b="1" dirty="0">
                <a:cs typeface="B Lotus" panose="00000400000000000000" pitchFamily="2" charset="-78"/>
              </a:rPr>
              <a:t> :</a:t>
            </a:r>
            <a:r>
              <a:rPr lang="fa-IR" altLang="en-US" b="1" dirty="0">
                <a:cs typeface="B Lotus" panose="00000400000000000000" pitchFamily="2" charset="-78"/>
              </a:rPr>
              <a:t>عميق، خس</a:t>
            </a:r>
            <a:r>
              <a:rPr lang="en-US" altLang="en-US" b="1" dirty="0">
                <a:cs typeface="B Lotus" panose="00000400000000000000" pitchFamily="2" charset="-78"/>
              </a:rPr>
              <a:t> </a:t>
            </a:r>
            <a:r>
              <a:rPr lang="fa-IR" altLang="en-US" b="1" dirty="0">
                <a:cs typeface="B Lotus" panose="00000400000000000000" pitchFamily="2" charset="-78"/>
              </a:rPr>
              <a:t>خس كردن، بريده</a:t>
            </a:r>
            <a:r>
              <a:rPr lang="en-US" altLang="en-US" b="1" dirty="0">
                <a:cs typeface="B Lotus" panose="00000400000000000000" pitchFamily="2" charset="-78"/>
              </a:rPr>
              <a:t> </a:t>
            </a:r>
            <a:r>
              <a:rPr lang="fa-IR" altLang="en-US" b="1" dirty="0">
                <a:cs typeface="B Lotus" panose="00000400000000000000" pitchFamily="2" charset="-78"/>
              </a:rPr>
              <a:t>بريده نفس كـشيدن، هـن هـن كـردن، خرنـاس كـشيدن،</a:t>
            </a:r>
            <a:r>
              <a:rPr lang="en-US" altLang="en-US" b="1" dirty="0">
                <a:cs typeface="B Lotus" panose="00000400000000000000" pitchFamily="2" charset="-78"/>
              </a:rPr>
              <a:t> </a:t>
            </a:r>
            <a:r>
              <a:rPr lang="fa-IR" altLang="en-US" b="1" dirty="0">
                <a:cs typeface="B Lotus" panose="00000400000000000000" pitchFamily="2" charset="-78"/>
              </a:rPr>
              <a:t>نفس هاي صدادار يا تنفس دشوار باشد.</a:t>
            </a:r>
            <a:endParaRPr lang="fa-IR" dirty="0"/>
          </a:p>
        </p:txBody>
      </p:sp>
      <p:pic>
        <p:nvPicPr>
          <p:cNvPr id="4" name="Picture 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597013"/>
            <a:ext cx="1801410" cy="126098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altLang="fa-IR" smtClean="0"/>
              <a:t>اداره آموزش اورژانس تهران</a:t>
            </a:r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9124235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fa-IR" sz="2800" dirty="0" smtClean="0"/>
              <a:t>باید تنفس بیمار را از جهت تعداد و کیفیت با حواس خود یعنی دیدن و گوش دادن و حس کردن بررسی کنید</a:t>
            </a:r>
          </a:p>
          <a:p>
            <a:pPr marL="0" indent="0" algn="r" rtl="1">
              <a:buNone/>
            </a:pPr>
            <a:endParaRPr lang="fa-IR" sz="2800" dirty="0"/>
          </a:p>
          <a:p>
            <a:pPr marL="0" indent="0" algn="r" rtl="1">
              <a:buNone/>
            </a:pPr>
            <a:r>
              <a:rPr lang="fa-IR" sz="2800" dirty="0" smtClean="0"/>
              <a:t>تنگی نفس؟</a:t>
            </a:r>
          </a:p>
          <a:p>
            <a:pPr marL="0" indent="0" algn="r" rtl="1">
              <a:buNone/>
            </a:pPr>
            <a:endParaRPr lang="fa-IR" sz="2800" dirty="0"/>
          </a:p>
          <a:p>
            <a:pPr marL="0" indent="0" algn="r" rtl="1">
              <a:buNone/>
            </a:pPr>
            <a:r>
              <a:rPr lang="fa-IR" sz="2800" dirty="0" smtClean="0"/>
              <a:t>اگر قفسه سینه سینه بیمار حرکت نمیکند باید اماده دادن تنفس مصنوعی باشید</a:t>
            </a:r>
            <a:endParaRPr lang="fa-IR" sz="2800" dirty="0"/>
          </a:p>
        </p:txBody>
      </p:sp>
      <p:pic>
        <p:nvPicPr>
          <p:cNvPr id="4" name="Picture 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597013"/>
            <a:ext cx="1801410" cy="126098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altLang="fa-IR" smtClean="0"/>
              <a:t>اداره آموزش اورژانس تهران</a:t>
            </a:r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6137047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sz="3600" b="1" dirty="0" smtClean="0">
                <a:solidFill>
                  <a:schemeClr val="bg2"/>
                </a:solidFill>
              </a:rPr>
              <a:t>گردش خون: </a:t>
            </a:r>
            <a:r>
              <a:rPr lang="en-US" sz="3600" b="1" dirty="0" smtClean="0">
                <a:solidFill>
                  <a:schemeClr val="bg2"/>
                </a:solidFill>
              </a:rPr>
              <a:t>C</a:t>
            </a:r>
            <a:endParaRPr lang="fa-IR" sz="3600" b="1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428581"/>
            <a:ext cx="8574534" cy="4525963"/>
          </a:xfrm>
        </p:spPr>
        <p:txBody>
          <a:bodyPr/>
          <a:lstStyle/>
          <a:p>
            <a:pPr algn="r" rtl="1"/>
            <a:r>
              <a:rPr lang="fa-IR" altLang="en-US" b="1" dirty="0">
                <a:cs typeface="B Lotus" panose="00000400000000000000" pitchFamily="2" charset="-78"/>
              </a:rPr>
              <a:t>برای بررسـي گردش خون ضربان قلب بيمـار را چک </a:t>
            </a:r>
            <a:r>
              <a:rPr lang="fa-IR" altLang="en-US" b="1" dirty="0" smtClean="0">
                <a:cs typeface="B Lotus" panose="00000400000000000000" pitchFamily="2" charset="-78"/>
              </a:rPr>
              <a:t>كنیدوبه رنگ پوست توجه کنید</a:t>
            </a:r>
          </a:p>
          <a:p>
            <a:pPr algn="r" rtl="1"/>
            <a:endParaRPr lang="fa-IR" altLang="en-US" b="1" dirty="0">
              <a:cs typeface="B Lotus" panose="00000400000000000000" pitchFamily="2" charset="-78"/>
            </a:endParaRPr>
          </a:p>
          <a:p>
            <a:pPr algn="r" rtl="1"/>
            <a:endParaRPr lang="fa-IR" altLang="en-US" b="1" dirty="0" smtClean="0">
              <a:cs typeface="B Lotus" panose="00000400000000000000" pitchFamily="2" charset="-78"/>
            </a:endParaRPr>
          </a:p>
          <a:p>
            <a:pPr algn="r" rtl="1"/>
            <a:r>
              <a:rPr lang="fa-IR" altLang="en-US" b="1" dirty="0" smtClean="0">
                <a:cs typeface="B Lotus" panose="00000400000000000000" pitchFamily="2" charset="-78"/>
              </a:rPr>
              <a:t>اگر بیمار هوشیار است نبض رادیال (مچی)و اگر بی هوش است نبض کاروتید (گردنی) را بررسی کنید</a:t>
            </a:r>
          </a:p>
          <a:p>
            <a:pPr algn="r" rtl="1"/>
            <a:endParaRPr lang="fa-IR" altLang="en-US" b="1" dirty="0">
              <a:cs typeface="B Lotus" panose="00000400000000000000" pitchFamily="2" charset="-78"/>
            </a:endParaRPr>
          </a:p>
          <a:p>
            <a:pPr algn="r" rtl="1"/>
            <a:r>
              <a:rPr lang="fa-IR" altLang="en-US" b="1" dirty="0" smtClean="0">
                <a:cs typeface="B Lotus" panose="00000400000000000000" pitchFamily="2" charset="-78"/>
              </a:rPr>
              <a:t>اگر بیمار شیرخوار ست در هر صورت نبض براکیال (بازویی)را چک کنید</a:t>
            </a:r>
            <a:endParaRPr lang="fa-IR" altLang="en-US" b="1" dirty="0">
              <a:cs typeface="B Lotus" panose="00000400000000000000" pitchFamily="2" charset="-78"/>
            </a:endParaRPr>
          </a:p>
        </p:txBody>
      </p:sp>
      <p:pic>
        <p:nvPicPr>
          <p:cNvPr id="4" name="Picture 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597013"/>
            <a:ext cx="1801410" cy="126098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altLang="fa-IR" smtClean="0"/>
              <a:t>اداره آموزش اورژانس تهران</a:t>
            </a:r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42525748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4638"/>
            <a:ext cx="8226425" cy="58018"/>
          </a:xfrm>
        </p:spPr>
        <p:txBody>
          <a:bodyPr/>
          <a:lstStyle/>
          <a:p>
            <a:r>
              <a:rPr lang="fa-IR" dirty="0" smtClean="0"/>
              <a:t>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88640"/>
            <a:ext cx="8226425" cy="5937523"/>
          </a:xfrm>
        </p:spPr>
        <p:txBody>
          <a:bodyPr/>
          <a:lstStyle/>
          <a:p>
            <a:r>
              <a:rPr lang="fa-IR" dirty="0" smtClean="0"/>
              <a:t> </a:t>
            </a: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210" y="1196752"/>
            <a:ext cx="5184576" cy="46703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12" y="-171400"/>
            <a:ext cx="3463597" cy="443661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597013"/>
            <a:ext cx="1801410" cy="126098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altLang="fa-IR" smtClean="0"/>
              <a:t>اداره آموزش اورژانس تهران</a:t>
            </a:r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891980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altLang="fa-IR" b="1" dirty="0" smtClean="0">
                <a:solidFill>
                  <a:schemeClr val="bg2"/>
                </a:solidFill>
              </a:rPr>
              <a:t>ایمنی صحنه</a:t>
            </a:r>
            <a:endParaRPr lang="fa-IR" altLang="fa-IR" b="1" dirty="0">
              <a:solidFill>
                <a:schemeClr val="bg2"/>
              </a:solidFill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>
              <a:spcAft>
                <a:spcPct val="10000"/>
              </a:spcAft>
              <a:buClr>
                <a:schemeClr val="bg2"/>
              </a:buClr>
              <a:buFont typeface="Wingdings" panose="05000000000000000000" pitchFamily="2" charset="2"/>
              <a:buChar char="Ø"/>
            </a:pPr>
            <a:endParaRPr lang="fa-IR" altLang="en-US" b="1" dirty="0" smtClean="0">
              <a:cs typeface="B Lotus" panose="00000400000000000000" pitchFamily="2" charset="-78"/>
              <a:sym typeface="Wingdings" panose="05000000000000000000" pitchFamily="2" charset="2"/>
            </a:endParaRPr>
          </a:p>
          <a:p>
            <a:pPr algn="r" rtl="1" eaLnBrk="1" hangingPunct="1">
              <a:spcAft>
                <a:spcPct val="10000"/>
              </a:spcAft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fa-IR" altLang="en-US" b="1" dirty="0" smtClean="0">
                <a:cs typeface="B Lotus" panose="00000400000000000000" pitchFamily="2" charset="-78"/>
                <a:sym typeface="Wingdings" panose="05000000000000000000" pitchFamily="2" charset="2"/>
              </a:rPr>
              <a:t>مهمترین جزء ارزیابی صحنه ست</a:t>
            </a:r>
          </a:p>
          <a:p>
            <a:pPr algn="r" rtl="1" eaLnBrk="1" hangingPunct="1">
              <a:spcAft>
                <a:spcPct val="10000"/>
              </a:spcAft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fa-IR" altLang="en-US" b="1" dirty="0" smtClean="0">
                <a:cs typeface="B Lotus" panose="00000400000000000000" pitchFamily="2" charset="-78"/>
                <a:sym typeface="Wingdings" panose="05000000000000000000" pitchFamily="2" charset="2"/>
              </a:rPr>
              <a:t>وارد صحنه های ناپایدار و خطرناک نگردید. </a:t>
            </a:r>
          </a:p>
          <a:p>
            <a:pPr algn="r" rtl="1" eaLnBrk="1" hangingPunct="1">
              <a:spcAft>
                <a:spcPct val="10000"/>
              </a:spcAft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fa-IR" altLang="en-US" b="1" dirty="0" smtClean="0">
                <a:cs typeface="B Lotus" panose="00000400000000000000" pitchFamily="2" charset="-78"/>
                <a:sym typeface="Wingdings" panose="05000000000000000000" pitchFamily="2" charset="2"/>
              </a:rPr>
              <a:t>در صحنه های جنایت ، مشکوک و بی ثبات با هماهنگی نیروهای پلیس و سایر ارگانهای مسؤول و با احتیاط بیشتری وارد شوید. </a:t>
            </a:r>
          </a:p>
          <a:p>
            <a:pPr algn="just" rtl="1" eaLnBrk="1" hangingPunct="1">
              <a:spcAft>
                <a:spcPct val="10000"/>
              </a:spcAft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fa-IR" altLang="en-US" b="1" dirty="0" smtClean="0">
                <a:cs typeface="B Lotus" panose="00000400000000000000" pitchFamily="2" charset="-78"/>
                <a:sym typeface="Wingdings" panose="05000000000000000000" pitchFamily="2" charset="2"/>
              </a:rPr>
              <a:t>در صورتیکه صحنه حادثه خطرناک شد از آن خارج شوید.</a:t>
            </a:r>
          </a:p>
          <a:p>
            <a:pPr algn="just" rtl="1" eaLnBrk="1" hangingPunct="1">
              <a:spcAft>
                <a:spcPct val="10000"/>
              </a:spcAft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fa-IR" altLang="en-US" b="1" dirty="0" smtClean="0">
                <a:cs typeface="B Lotus" panose="00000400000000000000" pitchFamily="2" charset="-78"/>
                <a:sym typeface="Wingdings" panose="05000000000000000000" pitchFamily="2" charset="2"/>
              </a:rPr>
              <a:t>همیشه یک راه خروج را مدنظر داشته باشید. </a:t>
            </a:r>
            <a:endParaRPr lang="fa-IR" altLang="en-US" b="1" dirty="0">
              <a:cs typeface="B Lotus" panose="00000400000000000000" pitchFamily="2" charset="-78"/>
              <a:sym typeface="Wingdings" panose="05000000000000000000" pitchFamily="2" charset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3824"/>
            <a:ext cx="1691680" cy="118417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altLang="fa-IR" smtClean="0"/>
              <a:t>اداره آموزش اورژانس تهران</a:t>
            </a:r>
            <a:endParaRPr lang="en-US" altLang="fa-I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sz="3200" dirty="0" smtClean="0"/>
              <a:t>نکته</a:t>
            </a:r>
            <a:r>
              <a:rPr lang="fa-IR" sz="3600" dirty="0" smtClean="0"/>
              <a:t>:</a:t>
            </a:r>
          </a:p>
          <a:p>
            <a:pPr algn="r" rtl="1"/>
            <a:endParaRPr lang="fa-IR" sz="3600" dirty="0" smtClean="0"/>
          </a:p>
          <a:p>
            <a:pPr algn="r" rtl="1"/>
            <a:r>
              <a:rPr lang="fa-IR" sz="2800" dirty="0" smtClean="0"/>
              <a:t>اگر بیمار خونریزی خارجی داشت حتما باید کنترل شود</a:t>
            </a:r>
            <a:endParaRPr lang="fa-IR" dirty="0"/>
          </a:p>
        </p:txBody>
      </p:sp>
      <p:pic>
        <p:nvPicPr>
          <p:cNvPr id="4" name="Picture 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597013"/>
            <a:ext cx="1801410" cy="126098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altLang="fa-IR" smtClean="0"/>
              <a:t>اداره آموزش اورژانس تهران</a:t>
            </a:r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4236039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solidFill>
                  <a:schemeClr val="bg2"/>
                </a:solidFill>
              </a:rPr>
              <a:t>پوست</a:t>
            </a:r>
            <a:endParaRPr lang="fa-IR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  <a:p>
            <a:pPr marL="45720" indent="0" algn="r" rtl="1">
              <a:buNone/>
            </a:pPr>
            <a:r>
              <a:rPr lang="fa-IR" altLang="en-US" b="1" dirty="0">
                <a:cs typeface="B Lotus" panose="00000400000000000000" pitchFamily="2" charset="-78"/>
              </a:rPr>
              <a:t>رنگ پوست :</a:t>
            </a:r>
          </a:p>
          <a:p>
            <a:pPr marL="45720" indent="0" algn="r" rtl="1">
              <a:buNone/>
            </a:pPr>
            <a:r>
              <a:rPr lang="fa-IR" altLang="en-US" b="1" dirty="0">
                <a:cs typeface="B Lotus" panose="00000400000000000000" pitchFamily="2" charset="-78"/>
              </a:rPr>
              <a:t> برافروخته ( قرمز رنگ):  به افزايش خون رساني بـه آن بخش از بدن اشاره دارد</a:t>
            </a:r>
          </a:p>
          <a:p>
            <a:pPr marL="45720" indent="0" algn="r" rtl="1">
              <a:buNone/>
            </a:pPr>
            <a:r>
              <a:rPr lang="fa-IR" altLang="en-US" b="1" dirty="0">
                <a:cs typeface="B Lotus" panose="00000400000000000000" pitchFamily="2" charset="-78"/>
              </a:rPr>
              <a:t> رنگ پريده (سفيد) : به كاهش خونرساني به آن بخش از بدن يا تمام قسمتهاي بدن اشاره دارد</a:t>
            </a:r>
          </a:p>
          <a:p>
            <a:pPr marL="45720" indent="0" algn="r" rtl="1">
              <a:buNone/>
            </a:pPr>
            <a:r>
              <a:rPr lang="fa-IR" altLang="en-US" b="1" dirty="0">
                <a:cs typeface="B Lotus" panose="00000400000000000000" pitchFamily="2" charset="-78"/>
              </a:rPr>
              <a:t> آبي رنگ ( سيانوزه) :  حـاكي از عـدم رسيدن اكسيژن و وجود مشكلات راه هوايي است</a:t>
            </a:r>
          </a:p>
          <a:p>
            <a:pPr marL="45720" indent="0" algn="r" rtl="1">
              <a:buNone/>
            </a:pPr>
            <a:r>
              <a:rPr lang="fa-IR" altLang="en-US" b="1" dirty="0">
                <a:cs typeface="B Lotus" panose="00000400000000000000" pitchFamily="2" charset="-78"/>
              </a:rPr>
              <a:t> </a:t>
            </a:r>
            <a:r>
              <a:rPr lang="fa-IR" altLang="en-US" b="1" dirty="0">
                <a:effectLst>
                  <a:outerShdw dist="38100" algn="tl">
                    <a:srgbClr val="002060"/>
                  </a:outerShdw>
                </a:effectLst>
                <a:cs typeface="B Lotus" panose="00000400000000000000" pitchFamily="2" charset="-78"/>
              </a:rPr>
              <a:t> زرد رنگ : به وجود مشكلات كبدي اشاره دارد</a:t>
            </a:r>
          </a:p>
          <a:p>
            <a:pPr marL="45720" indent="0" algn="r" rtl="1">
              <a:buNone/>
            </a:pPr>
            <a:r>
              <a:rPr lang="fa-IR" altLang="en-US" b="1" dirty="0">
                <a:cs typeface="B Lotus" panose="00000400000000000000" pitchFamily="2" charset="-78"/>
              </a:rPr>
              <a:t> </a:t>
            </a:r>
            <a:r>
              <a:rPr lang="fa-IR" altLang="en-US" b="1" dirty="0" smtClean="0">
                <a:cs typeface="B Lotus" panose="00000400000000000000" pitchFamily="2" charset="-78"/>
              </a:rPr>
              <a:t>صورتي </a:t>
            </a:r>
            <a:r>
              <a:rPr lang="fa-IR" altLang="en-US" b="1" dirty="0">
                <a:cs typeface="B Lotus" panose="00000400000000000000" pitchFamily="2" charset="-78"/>
              </a:rPr>
              <a:t>كم </a:t>
            </a:r>
            <a:r>
              <a:rPr lang="fa-IR" altLang="en-US" b="1" dirty="0" smtClean="0">
                <a:cs typeface="B Lotus" panose="00000400000000000000" pitchFamily="2" charset="-78"/>
              </a:rPr>
              <a:t>رنگ:  </a:t>
            </a:r>
            <a:r>
              <a:rPr lang="fa-IR" altLang="en-US" b="1" dirty="0">
                <a:cs typeface="B Lotus" panose="00000400000000000000" pitchFamily="2" charset="-78"/>
              </a:rPr>
              <a:t>طبيعي </a:t>
            </a:r>
            <a:r>
              <a:rPr lang="fa-IR" altLang="en-US" b="1" dirty="0" smtClean="0">
                <a:cs typeface="B Lotus" panose="00000400000000000000" pitchFamily="2" charset="-78"/>
              </a:rPr>
              <a:t> </a:t>
            </a:r>
            <a:endParaRPr lang="en-US" altLang="en-US" b="1" dirty="0">
              <a:cs typeface="B Lotus" panose="00000400000000000000" pitchFamily="2" charset="-78"/>
            </a:endParaRPr>
          </a:p>
          <a:p>
            <a:endParaRPr lang="fa-IR" dirty="0"/>
          </a:p>
        </p:txBody>
      </p:sp>
      <p:pic>
        <p:nvPicPr>
          <p:cNvPr id="4" name="Picture 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597013"/>
            <a:ext cx="1801410" cy="126098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altLang="fa-IR" smtClean="0"/>
              <a:t>اداره آموزش اورژانس تهران</a:t>
            </a:r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5889189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solidFill>
                  <a:schemeClr val="bg2"/>
                </a:solidFill>
              </a:rPr>
              <a:t>دمای پوست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 smtClean="0"/>
              <a:t>سرد: کاهش خونرسانی ، شوک، سرمازدگی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 smtClean="0"/>
              <a:t>داغ: گرمازدگی، تب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 smtClean="0"/>
              <a:t>گرم: طبیعی</a:t>
            </a:r>
            <a:endParaRPr lang="fa-IR" dirty="0"/>
          </a:p>
        </p:txBody>
      </p:sp>
      <p:pic>
        <p:nvPicPr>
          <p:cNvPr id="4" name="Picture 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597013"/>
            <a:ext cx="1801410" cy="126098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altLang="fa-IR" smtClean="0"/>
              <a:t>اداره آموزش اورژانس تهران</a:t>
            </a:r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7149543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solidFill>
                  <a:schemeClr val="bg2"/>
                </a:solidFill>
              </a:rPr>
              <a:t>رطوبت پوست: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پوست طبیعی خشک است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 smtClean="0"/>
              <a:t>در بیماران با گردش خون مختل : پوست معمولا مرطوب ست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altLang="fa-IR" smtClean="0"/>
              <a:t>اداره آموزش اورژانس تهران</a:t>
            </a:r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202373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1370766" y="685800"/>
            <a:ext cx="6250028" cy="1143000"/>
          </a:xfrm>
          <a:noFill/>
        </p:spPr>
        <p:txBody>
          <a:bodyPr>
            <a:normAutofit/>
          </a:bodyPr>
          <a:lstStyle/>
          <a:p>
            <a:pPr algn="r" rtl="1" eaLnBrk="1" hangingPunct="1">
              <a:spcBef>
                <a:spcPct val="20000"/>
              </a:spcBef>
              <a:spcAft>
                <a:spcPct val="10000"/>
              </a:spcAft>
            </a:pPr>
            <a:r>
              <a:rPr lang="fa-IR" alt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anose="00000400000000000000" pitchFamily="2" charset="-78"/>
                <a:sym typeface="Wingdings" panose="05000000000000000000" pitchFamily="2" charset="2"/>
              </a:rPr>
              <a:t> </a:t>
            </a:r>
            <a:endParaRPr lang="en-US" altLang="en-US" sz="4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anose="00000400000000000000" pitchFamily="2" charset="-78"/>
              <a:sym typeface="Wingdings" panose="05000000000000000000" pitchFamily="2" charset="2"/>
            </a:endParaRP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30826" y="1412776"/>
            <a:ext cx="6230973" cy="5181600"/>
          </a:xfrm>
          <a:noFill/>
        </p:spPr>
        <p:txBody>
          <a:bodyPr>
            <a:normAutofit/>
          </a:bodyPr>
          <a:lstStyle/>
          <a:p>
            <a:pPr marL="45720" indent="0" algn="just" rtl="1" eaLnBrk="1" hangingPunct="1">
              <a:spcAft>
                <a:spcPct val="10000"/>
              </a:spcAft>
              <a:buClr>
                <a:schemeClr val="accent2"/>
              </a:buClr>
              <a:buNone/>
            </a:pPr>
            <a:r>
              <a:rPr lang="fa-IR" altLang="en-US" sz="2800" b="1" dirty="0" smtClean="0">
                <a:cs typeface="B Lotus" panose="00000400000000000000" pitchFamily="2" charset="-78"/>
                <a:sym typeface="Wingdings" panose="05000000000000000000" pitchFamily="2" charset="2"/>
              </a:rPr>
              <a:t> </a:t>
            </a:r>
            <a:endParaRPr lang="fa-IR" altLang="en-US" sz="2800" b="1" dirty="0">
              <a:cs typeface="B Lotus" panose="00000400000000000000" pitchFamily="2" charset="-78"/>
              <a:sym typeface="Wingdings" panose="05000000000000000000" pitchFamily="2" charset="2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اداره آموزش اورژانس تهران</a:t>
            </a:r>
            <a:endParaRPr lang="fa-IR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9" cy="1142999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204864"/>
            <a:ext cx="6269083" cy="2871788"/>
          </a:xfrm>
          <a:prstGeom prst="rect">
            <a:avLst/>
          </a:prstGeom>
        </p:spPr>
      </p:pic>
      <p:pic>
        <p:nvPicPr>
          <p:cNvPr id="1026" name="Picture 2" descr="D:\عکس اورژانس\115367_66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5087"/>
            <a:ext cx="1619672" cy="113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07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1370766" y="685800"/>
            <a:ext cx="6250028" cy="1143000"/>
          </a:xfrm>
          <a:noFill/>
        </p:spPr>
        <p:txBody>
          <a:bodyPr>
            <a:normAutofit/>
          </a:bodyPr>
          <a:lstStyle/>
          <a:p>
            <a:pPr algn="r" rtl="1" eaLnBrk="1" hangingPunct="1">
              <a:spcBef>
                <a:spcPct val="20000"/>
              </a:spcBef>
              <a:spcAft>
                <a:spcPct val="10000"/>
              </a:spcAft>
            </a:pPr>
            <a:r>
              <a:rPr lang="fa-IR" alt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anose="00000400000000000000" pitchFamily="2" charset="-78"/>
                <a:sym typeface="Wingdings" panose="05000000000000000000" pitchFamily="2" charset="2"/>
              </a:rPr>
              <a:t> </a:t>
            </a:r>
            <a:endParaRPr lang="en-US" altLang="en-US" sz="4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anose="00000400000000000000" pitchFamily="2" charset="-78"/>
              <a:sym typeface="Wingdings" panose="05000000000000000000" pitchFamily="2" charset="2"/>
            </a:endParaRP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0766" y="1447800"/>
            <a:ext cx="6230973" cy="5181600"/>
          </a:xfrm>
          <a:noFill/>
        </p:spPr>
        <p:txBody>
          <a:bodyPr>
            <a:normAutofit/>
          </a:bodyPr>
          <a:lstStyle/>
          <a:p>
            <a:pPr algn="just" rtl="1" eaLnBrk="1" hangingPunct="1">
              <a:spcAft>
                <a:spcPct val="100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fa-IR" altLang="en-US" sz="2800" b="1" dirty="0" smtClean="0">
                <a:cs typeface="B Lotus" panose="00000400000000000000" pitchFamily="2" charset="-78"/>
                <a:sym typeface="Wingdings" panose="05000000000000000000" pitchFamily="2" charset="2"/>
              </a:rPr>
              <a:t> </a:t>
            </a:r>
            <a:endParaRPr lang="fa-IR" altLang="en-US" sz="2800" b="1" dirty="0">
              <a:cs typeface="B Lotus" panose="00000400000000000000" pitchFamily="2" charset="-78"/>
              <a:sym typeface="Wingdings" panose="05000000000000000000" pitchFamily="2" charset="2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اداره آموزش اورژانس تهران</a:t>
            </a:r>
            <a:endParaRPr lang="fa-IR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9" cy="1142999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415" y="2209801"/>
            <a:ext cx="5544993" cy="403859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597013"/>
            <a:ext cx="1801410" cy="1260987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75409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1370766" y="685800"/>
            <a:ext cx="6250028" cy="1143000"/>
          </a:xfrm>
          <a:noFill/>
        </p:spPr>
        <p:txBody>
          <a:bodyPr>
            <a:normAutofit/>
          </a:bodyPr>
          <a:lstStyle/>
          <a:p>
            <a:pPr algn="r" rtl="1" eaLnBrk="1" hangingPunct="1">
              <a:spcBef>
                <a:spcPct val="20000"/>
              </a:spcBef>
              <a:spcAft>
                <a:spcPct val="10000"/>
              </a:spcAft>
            </a:pPr>
            <a:r>
              <a:rPr lang="fa-IR" alt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anose="00000400000000000000" pitchFamily="2" charset="-78"/>
                <a:sym typeface="Wingdings" panose="05000000000000000000" pitchFamily="2" charset="2"/>
              </a:rPr>
              <a:t>ارزیابی صحنه</a:t>
            </a:r>
            <a:endParaRPr lang="en-US" altLang="en-US" sz="4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anose="00000400000000000000" pitchFamily="2" charset="-78"/>
              <a:sym typeface="Wingdings" panose="05000000000000000000" pitchFamily="2" charset="2"/>
            </a:endParaRP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4294967295"/>
          </p:nvPr>
        </p:nvSpPr>
        <p:spPr>
          <a:xfrm flipV="1">
            <a:off x="1370766" y="1402081"/>
            <a:ext cx="7863876" cy="45719"/>
          </a:xfrm>
          <a:noFill/>
        </p:spPr>
        <p:txBody>
          <a:bodyPr>
            <a:normAutofit fontScale="25000" lnSpcReduction="20000"/>
          </a:bodyPr>
          <a:lstStyle/>
          <a:p>
            <a:pPr algn="just" rtl="1" eaLnBrk="1" hangingPunct="1">
              <a:spcAft>
                <a:spcPct val="100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fa-IR" altLang="en-US" sz="2800" b="1" dirty="0">
              <a:cs typeface="B Lotus" panose="00000400000000000000" pitchFamily="2" charset="-78"/>
              <a:sym typeface="Wingdings" panose="05000000000000000000" pitchFamily="2" charset="2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اداره آموزش اورژانس تهران</a:t>
            </a: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91" y="980728"/>
            <a:ext cx="8288909" cy="431749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597013"/>
            <a:ext cx="1801410" cy="1260987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34299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2129534" y="789178"/>
            <a:ext cx="6250028" cy="1143000"/>
          </a:xfrm>
          <a:noFill/>
        </p:spPr>
        <p:txBody>
          <a:bodyPr>
            <a:normAutofit/>
          </a:bodyPr>
          <a:lstStyle/>
          <a:p>
            <a:pPr algn="r" rtl="1" eaLnBrk="1" hangingPunct="1">
              <a:spcBef>
                <a:spcPct val="20000"/>
              </a:spcBef>
              <a:spcAft>
                <a:spcPct val="10000"/>
              </a:spcAft>
            </a:pPr>
            <a:r>
              <a:rPr lang="fa-IR" alt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anose="00000400000000000000" pitchFamily="2" charset="-78"/>
                <a:sym typeface="Wingdings" panose="05000000000000000000" pitchFamily="2" charset="2"/>
              </a:rPr>
              <a:t>ارزیابی صحنه</a:t>
            </a:r>
            <a:endParaRPr lang="en-US" altLang="en-US" sz="4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anose="00000400000000000000" pitchFamily="2" charset="-78"/>
              <a:sym typeface="Wingdings" panose="05000000000000000000" pitchFamily="2" charset="2"/>
            </a:endParaRP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05849" y="764704"/>
            <a:ext cx="6298599" cy="5976664"/>
          </a:xfrm>
          <a:noFill/>
        </p:spPr>
        <p:txBody>
          <a:bodyPr>
            <a:normAutofit/>
          </a:bodyPr>
          <a:lstStyle/>
          <a:p>
            <a:pPr algn="just" rtl="1" eaLnBrk="1" hangingPunct="1">
              <a:spcAft>
                <a:spcPct val="100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fa-IR" altLang="en-US" sz="2800" b="1" dirty="0">
              <a:cs typeface="B Lotus" panose="00000400000000000000" pitchFamily="2" charset="-78"/>
              <a:sym typeface="Wingdings" panose="05000000000000000000" pitchFamily="2" charset="2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اداره آموزش اورژانس تهران</a:t>
            </a:r>
            <a:endParaRPr lang="fa-I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764704"/>
            <a:ext cx="6087361" cy="571500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597013"/>
            <a:ext cx="1801410" cy="1260987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58680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 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628800"/>
            <a:ext cx="6723583" cy="496855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597013"/>
            <a:ext cx="1801410" cy="126098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altLang="fa-IR" smtClean="0"/>
              <a:t>اداره آموزش اورژانس تهران</a:t>
            </a:r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888644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 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412776"/>
            <a:ext cx="6336704" cy="4896544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597013"/>
            <a:ext cx="1801410" cy="126098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altLang="fa-IR" smtClean="0"/>
              <a:t>اداره آموزش اورژانس تهران</a:t>
            </a:r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680607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4th Theme Collection-Ghalamo (14)">
  <a:themeElements>
    <a:clrScheme name="Office Theme 2">
      <a:dk1>
        <a:srgbClr val="333333"/>
      </a:dk1>
      <a:lt1>
        <a:srgbClr val="FFFFFF"/>
      </a:lt1>
      <a:dk2>
        <a:srgbClr val="0066FF"/>
      </a:dk2>
      <a:lt2>
        <a:srgbClr val="FFFFFF"/>
      </a:lt2>
      <a:accent1>
        <a:srgbClr val="84B3FF"/>
      </a:accent1>
      <a:accent2>
        <a:srgbClr val="E7B2FF"/>
      </a:accent2>
      <a:accent3>
        <a:srgbClr val="AAB8FF"/>
      </a:accent3>
      <a:accent4>
        <a:srgbClr val="DADADA"/>
      </a:accent4>
      <a:accent5>
        <a:srgbClr val="C2D6FF"/>
      </a:accent5>
      <a:accent6>
        <a:srgbClr val="D1A1E7"/>
      </a:accent6>
      <a:hlink>
        <a:srgbClr val="7BDEFF"/>
      </a:hlink>
      <a:folHlink>
        <a:srgbClr val="C1B5FF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333333"/>
        </a:dk1>
        <a:lt1>
          <a:srgbClr val="FFFFFF"/>
        </a:lt1>
        <a:dk2>
          <a:srgbClr val="0066FF"/>
        </a:dk2>
        <a:lt2>
          <a:srgbClr val="FFFFFF"/>
        </a:lt2>
        <a:accent1>
          <a:srgbClr val="94BEFF"/>
        </a:accent1>
        <a:accent2>
          <a:srgbClr val="ACCBE7"/>
        </a:accent2>
        <a:accent3>
          <a:srgbClr val="AAB8FF"/>
        </a:accent3>
        <a:accent4>
          <a:srgbClr val="DADADA"/>
        </a:accent4>
        <a:accent5>
          <a:srgbClr val="C8DBFF"/>
        </a:accent5>
        <a:accent6>
          <a:srgbClr val="9BB8D1"/>
        </a:accent6>
        <a:hlink>
          <a:srgbClr val="B7D3FF"/>
        </a:hlink>
        <a:folHlink>
          <a:srgbClr val="D6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FFFFFF"/>
        </a:lt1>
        <a:dk2>
          <a:srgbClr val="0066FF"/>
        </a:dk2>
        <a:lt2>
          <a:srgbClr val="FFFFFF"/>
        </a:lt2>
        <a:accent1>
          <a:srgbClr val="84B3FF"/>
        </a:accent1>
        <a:accent2>
          <a:srgbClr val="E7B2FF"/>
        </a:accent2>
        <a:accent3>
          <a:srgbClr val="AAB8FF"/>
        </a:accent3>
        <a:accent4>
          <a:srgbClr val="DADADA"/>
        </a:accent4>
        <a:accent5>
          <a:srgbClr val="C2D6FF"/>
        </a:accent5>
        <a:accent6>
          <a:srgbClr val="D1A1E7"/>
        </a:accent6>
        <a:hlink>
          <a:srgbClr val="7BDEFF"/>
        </a:hlink>
        <a:folHlink>
          <a:srgbClr val="C1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0066FF"/>
        </a:dk2>
        <a:lt2>
          <a:srgbClr val="FFFFFF"/>
        </a:lt2>
        <a:accent1>
          <a:srgbClr val="FFAFAF"/>
        </a:accent1>
        <a:accent2>
          <a:srgbClr val="9CC1FF"/>
        </a:accent2>
        <a:accent3>
          <a:srgbClr val="AAB8FF"/>
        </a:accent3>
        <a:accent4>
          <a:srgbClr val="DADADA"/>
        </a:accent4>
        <a:accent5>
          <a:srgbClr val="FFD4D4"/>
        </a:accent5>
        <a:accent6>
          <a:srgbClr val="8DAFE7"/>
        </a:accent6>
        <a:hlink>
          <a:srgbClr val="F6D75C"/>
        </a:hlink>
        <a:folHlink>
          <a:srgbClr val="C4B7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33"/>
        </a:dk1>
        <a:lt1>
          <a:srgbClr val="FFFFFF"/>
        </a:lt1>
        <a:dk2>
          <a:srgbClr val="0066FF"/>
        </a:dk2>
        <a:lt2>
          <a:srgbClr val="FFFFFF"/>
        </a:lt2>
        <a:accent1>
          <a:srgbClr val="9AC2FF"/>
        </a:accent1>
        <a:accent2>
          <a:srgbClr val="FFC060"/>
        </a:accent2>
        <a:accent3>
          <a:srgbClr val="AAB8FF"/>
        </a:accent3>
        <a:accent4>
          <a:srgbClr val="DADADA"/>
        </a:accent4>
        <a:accent5>
          <a:srgbClr val="CADDFF"/>
        </a:accent5>
        <a:accent6>
          <a:srgbClr val="E7AE56"/>
        </a:accent6>
        <a:hlink>
          <a:srgbClr val="C4EC59"/>
        </a:hlink>
        <a:folHlink>
          <a:srgbClr val="F2B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4BEFF"/>
        </a:accent1>
        <a:accent2>
          <a:srgbClr val="ACCBE7"/>
        </a:accent2>
        <a:accent3>
          <a:srgbClr val="FFFFFF"/>
        </a:accent3>
        <a:accent4>
          <a:srgbClr val="000000"/>
        </a:accent4>
        <a:accent5>
          <a:srgbClr val="C8DBFF"/>
        </a:accent5>
        <a:accent6>
          <a:srgbClr val="9BB8D1"/>
        </a:accent6>
        <a:hlink>
          <a:srgbClr val="B7D3FF"/>
        </a:hlink>
        <a:folHlink>
          <a:srgbClr val="D6E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4B3FF"/>
        </a:accent1>
        <a:accent2>
          <a:srgbClr val="E7B2FF"/>
        </a:accent2>
        <a:accent3>
          <a:srgbClr val="FFFFFF"/>
        </a:accent3>
        <a:accent4>
          <a:srgbClr val="000000"/>
        </a:accent4>
        <a:accent5>
          <a:srgbClr val="C2D6FF"/>
        </a:accent5>
        <a:accent6>
          <a:srgbClr val="D1A1E7"/>
        </a:accent6>
        <a:hlink>
          <a:srgbClr val="7BDEFF"/>
        </a:hlink>
        <a:folHlink>
          <a:srgbClr val="C1B5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FAF"/>
        </a:accent1>
        <a:accent2>
          <a:srgbClr val="9CC1FF"/>
        </a:accent2>
        <a:accent3>
          <a:srgbClr val="FFFFFF"/>
        </a:accent3>
        <a:accent4>
          <a:srgbClr val="000000"/>
        </a:accent4>
        <a:accent5>
          <a:srgbClr val="FFD4D4"/>
        </a:accent5>
        <a:accent6>
          <a:srgbClr val="8DAFE7"/>
        </a:accent6>
        <a:hlink>
          <a:srgbClr val="F6D75C"/>
        </a:hlink>
        <a:folHlink>
          <a:srgbClr val="C4B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AC2FF"/>
        </a:accent1>
        <a:accent2>
          <a:srgbClr val="FFC060"/>
        </a:accent2>
        <a:accent3>
          <a:srgbClr val="FFFFFF"/>
        </a:accent3>
        <a:accent4>
          <a:srgbClr val="000000"/>
        </a:accent4>
        <a:accent5>
          <a:srgbClr val="CADDFF"/>
        </a:accent5>
        <a:accent6>
          <a:srgbClr val="E7AE56"/>
        </a:accent6>
        <a:hlink>
          <a:srgbClr val="C4EC59"/>
        </a:hlink>
        <a:folHlink>
          <a:srgbClr val="F2B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333333"/>
      </a:dk1>
      <a:lt1>
        <a:srgbClr val="FFFFFF"/>
      </a:lt1>
      <a:dk2>
        <a:srgbClr val="0066FF"/>
      </a:dk2>
      <a:lt2>
        <a:srgbClr val="FFFFFF"/>
      </a:lt2>
      <a:accent1>
        <a:srgbClr val="84B3FF"/>
      </a:accent1>
      <a:accent2>
        <a:srgbClr val="E7B2FF"/>
      </a:accent2>
      <a:accent3>
        <a:srgbClr val="AAB8FF"/>
      </a:accent3>
      <a:accent4>
        <a:srgbClr val="DADADA"/>
      </a:accent4>
      <a:accent5>
        <a:srgbClr val="C2D6FF"/>
      </a:accent5>
      <a:accent6>
        <a:srgbClr val="D1A1E7"/>
      </a:accent6>
      <a:hlink>
        <a:srgbClr val="7BDEFF"/>
      </a:hlink>
      <a:folHlink>
        <a:srgbClr val="C1B5FF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333333"/>
        </a:dk1>
        <a:lt1>
          <a:srgbClr val="FFFFFF"/>
        </a:lt1>
        <a:dk2>
          <a:srgbClr val="0066FF"/>
        </a:dk2>
        <a:lt2>
          <a:srgbClr val="FFFFFF"/>
        </a:lt2>
        <a:accent1>
          <a:srgbClr val="94BEFF"/>
        </a:accent1>
        <a:accent2>
          <a:srgbClr val="ACCBE7"/>
        </a:accent2>
        <a:accent3>
          <a:srgbClr val="AAB8FF"/>
        </a:accent3>
        <a:accent4>
          <a:srgbClr val="DADADA"/>
        </a:accent4>
        <a:accent5>
          <a:srgbClr val="C8DBFF"/>
        </a:accent5>
        <a:accent6>
          <a:srgbClr val="9BB8D1"/>
        </a:accent6>
        <a:hlink>
          <a:srgbClr val="B7D3FF"/>
        </a:hlink>
        <a:folHlink>
          <a:srgbClr val="D6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0066FF"/>
        </a:dk2>
        <a:lt2>
          <a:srgbClr val="FFFFFF"/>
        </a:lt2>
        <a:accent1>
          <a:srgbClr val="84B3FF"/>
        </a:accent1>
        <a:accent2>
          <a:srgbClr val="E7B2FF"/>
        </a:accent2>
        <a:accent3>
          <a:srgbClr val="AAB8FF"/>
        </a:accent3>
        <a:accent4>
          <a:srgbClr val="DADADA"/>
        </a:accent4>
        <a:accent5>
          <a:srgbClr val="C2D6FF"/>
        </a:accent5>
        <a:accent6>
          <a:srgbClr val="D1A1E7"/>
        </a:accent6>
        <a:hlink>
          <a:srgbClr val="7BDEFF"/>
        </a:hlink>
        <a:folHlink>
          <a:srgbClr val="C1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0066FF"/>
        </a:dk2>
        <a:lt2>
          <a:srgbClr val="FFFFFF"/>
        </a:lt2>
        <a:accent1>
          <a:srgbClr val="FFAFAF"/>
        </a:accent1>
        <a:accent2>
          <a:srgbClr val="9CC1FF"/>
        </a:accent2>
        <a:accent3>
          <a:srgbClr val="AAB8FF"/>
        </a:accent3>
        <a:accent4>
          <a:srgbClr val="DADADA"/>
        </a:accent4>
        <a:accent5>
          <a:srgbClr val="FFD4D4"/>
        </a:accent5>
        <a:accent6>
          <a:srgbClr val="8DAFE7"/>
        </a:accent6>
        <a:hlink>
          <a:srgbClr val="F6D75C"/>
        </a:hlink>
        <a:folHlink>
          <a:srgbClr val="C4B7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0066FF"/>
        </a:dk2>
        <a:lt2>
          <a:srgbClr val="FFFFFF"/>
        </a:lt2>
        <a:accent1>
          <a:srgbClr val="9AC2FF"/>
        </a:accent1>
        <a:accent2>
          <a:srgbClr val="FFC060"/>
        </a:accent2>
        <a:accent3>
          <a:srgbClr val="AAB8FF"/>
        </a:accent3>
        <a:accent4>
          <a:srgbClr val="DADADA"/>
        </a:accent4>
        <a:accent5>
          <a:srgbClr val="CADDFF"/>
        </a:accent5>
        <a:accent6>
          <a:srgbClr val="E7AE56"/>
        </a:accent6>
        <a:hlink>
          <a:srgbClr val="C4EC59"/>
        </a:hlink>
        <a:folHlink>
          <a:srgbClr val="F2B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4BEFF"/>
        </a:accent1>
        <a:accent2>
          <a:srgbClr val="ACCBE7"/>
        </a:accent2>
        <a:accent3>
          <a:srgbClr val="FFFFFF"/>
        </a:accent3>
        <a:accent4>
          <a:srgbClr val="000000"/>
        </a:accent4>
        <a:accent5>
          <a:srgbClr val="C8DBFF"/>
        </a:accent5>
        <a:accent6>
          <a:srgbClr val="9BB8D1"/>
        </a:accent6>
        <a:hlink>
          <a:srgbClr val="B7D3FF"/>
        </a:hlink>
        <a:folHlink>
          <a:srgbClr val="D6E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4B3FF"/>
        </a:accent1>
        <a:accent2>
          <a:srgbClr val="E7B2FF"/>
        </a:accent2>
        <a:accent3>
          <a:srgbClr val="FFFFFF"/>
        </a:accent3>
        <a:accent4>
          <a:srgbClr val="000000"/>
        </a:accent4>
        <a:accent5>
          <a:srgbClr val="C2D6FF"/>
        </a:accent5>
        <a:accent6>
          <a:srgbClr val="D1A1E7"/>
        </a:accent6>
        <a:hlink>
          <a:srgbClr val="7BDEFF"/>
        </a:hlink>
        <a:folHlink>
          <a:srgbClr val="C1B5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FAF"/>
        </a:accent1>
        <a:accent2>
          <a:srgbClr val="9CC1FF"/>
        </a:accent2>
        <a:accent3>
          <a:srgbClr val="FFFFFF"/>
        </a:accent3>
        <a:accent4>
          <a:srgbClr val="000000"/>
        </a:accent4>
        <a:accent5>
          <a:srgbClr val="FFD4D4"/>
        </a:accent5>
        <a:accent6>
          <a:srgbClr val="8DAFE7"/>
        </a:accent6>
        <a:hlink>
          <a:srgbClr val="F6D75C"/>
        </a:hlink>
        <a:folHlink>
          <a:srgbClr val="C4B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AC2FF"/>
        </a:accent1>
        <a:accent2>
          <a:srgbClr val="FFC060"/>
        </a:accent2>
        <a:accent3>
          <a:srgbClr val="FFFFFF"/>
        </a:accent3>
        <a:accent4>
          <a:srgbClr val="000000"/>
        </a:accent4>
        <a:accent5>
          <a:srgbClr val="CADDFF"/>
        </a:accent5>
        <a:accent6>
          <a:srgbClr val="E7AE56"/>
        </a:accent6>
        <a:hlink>
          <a:srgbClr val="C4EC59"/>
        </a:hlink>
        <a:folHlink>
          <a:srgbClr val="F2B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4th Theme Collection-Ghalamo (14)</Template>
  <TotalTime>125</TotalTime>
  <Words>1010</Words>
  <Application>Microsoft Office PowerPoint</Application>
  <PresentationFormat>On-screen Show (4:3)</PresentationFormat>
  <Paragraphs>182</Paragraphs>
  <Slides>33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4th Theme Collection-Ghalamo (14)</vt:lpstr>
      <vt:lpstr>1_Default Design</vt:lpstr>
      <vt:lpstr>   بررسی و ارزیابی صحنه و بیمار</vt:lpstr>
      <vt:lpstr>ارزیابی صحنه</vt:lpstr>
      <vt:lpstr>ایمنی صحنه</vt:lpstr>
      <vt:lpstr> </vt:lpstr>
      <vt:lpstr> </vt:lpstr>
      <vt:lpstr>ارزیابی صحنه</vt:lpstr>
      <vt:lpstr>ارزیابی صحنه</vt:lpstr>
      <vt:lpstr> </vt:lpstr>
      <vt:lpstr> </vt:lpstr>
      <vt:lpstr> </vt:lpstr>
      <vt:lpstr>رعایت بکارگیری تجهیزات حفاظت فردی و اصول BSI</vt:lpstr>
      <vt:lpstr> </vt:lpstr>
      <vt:lpstr>براورد تعداد مصدومین                                            </vt:lpstr>
      <vt:lpstr>درخواست کمک و منابع بیشتر</vt:lpstr>
      <vt:lpstr>بررسی مکانیزم اسیب یا ماهیت بیماری</vt:lpstr>
      <vt:lpstr> </vt:lpstr>
      <vt:lpstr>ارزیابی بیمار</vt:lpstr>
      <vt:lpstr>بررسی سطح پاسخ دهی و هوشیاری وبرداشت کلی </vt:lpstr>
      <vt:lpstr> </vt:lpstr>
      <vt:lpstr> </vt:lpstr>
      <vt:lpstr> </vt:lpstr>
      <vt:lpstr> </vt:lpstr>
      <vt:lpstr> راه هوایی: A</vt:lpstr>
      <vt:lpstr> </vt:lpstr>
      <vt:lpstr> </vt:lpstr>
      <vt:lpstr>تنفس: B</vt:lpstr>
      <vt:lpstr> </vt:lpstr>
      <vt:lpstr>گردش خون: C</vt:lpstr>
      <vt:lpstr> </vt:lpstr>
      <vt:lpstr> </vt:lpstr>
      <vt:lpstr>پوست</vt:lpstr>
      <vt:lpstr> </vt:lpstr>
      <vt:lpstr>رطوبت پوست: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بررسی و ارزیابی صحنه و بیمار</dc:title>
  <dc:creator>.</dc:creator>
  <cp:lastModifiedBy>Mehdi Garoosi</cp:lastModifiedBy>
  <cp:revision>15</cp:revision>
  <dcterms:created xsi:type="dcterms:W3CDTF">2018-10-23T11:10:35Z</dcterms:created>
  <dcterms:modified xsi:type="dcterms:W3CDTF">2018-11-17T07:21:56Z</dcterms:modified>
</cp:coreProperties>
</file>