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6"/>
  </p:notesMasterIdLst>
  <p:sldIdLst>
    <p:sldId id="256" r:id="rId3"/>
    <p:sldId id="259" r:id="rId4"/>
    <p:sldId id="279" r:id="rId5"/>
    <p:sldId id="293" r:id="rId6"/>
    <p:sldId id="292" r:id="rId7"/>
    <p:sldId id="291" r:id="rId8"/>
    <p:sldId id="290" r:id="rId9"/>
    <p:sldId id="288" r:id="rId10"/>
    <p:sldId id="287" r:id="rId11"/>
    <p:sldId id="286" r:id="rId12"/>
    <p:sldId id="284" r:id="rId13"/>
    <p:sldId id="285" r:id="rId14"/>
    <p:sldId id="28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005E"/>
    <a:srgbClr val="BE0260"/>
    <a:srgbClr val="018ACF"/>
    <a:srgbClr val="D68B1C"/>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18" y="-108"/>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0D9520-B309-4F10-BD50-E3DE94B9FCF8}" type="datetimeFigureOut">
              <a:rPr lang="en-US" smtClean="0"/>
              <a:t>11/14/2018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62EF85-7171-4A45-98C8-A35D30AB5BAB}" type="slidenum">
              <a:rPr lang="en-US" smtClean="0"/>
              <a:t>‹#›</a:t>
            </a:fld>
            <a:endParaRPr lang="en-US"/>
          </a:p>
        </p:txBody>
      </p:sp>
    </p:spTree>
    <p:extLst>
      <p:ext uri="{BB962C8B-B14F-4D97-AF65-F5344CB8AC3E}">
        <p14:creationId xmlns:p14="http://schemas.microsoft.com/office/powerpoint/2010/main" val="2921879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59785" y="4345230"/>
            <a:ext cx="7772400" cy="1374345"/>
          </a:xfrm>
          <a:effectLst/>
        </p:spPr>
        <p:txBody>
          <a:bodyPr>
            <a:normAutofit/>
          </a:bodyPr>
          <a:lstStyle>
            <a:lvl1pPr algn="r">
              <a:defRPr sz="3600">
                <a:solidFill>
                  <a:srgbClr val="C00000"/>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2446940" y="2970885"/>
            <a:ext cx="6400800" cy="1068935"/>
          </a:xfrm>
        </p:spPr>
        <p:txBody>
          <a:bodyPr>
            <a:normAutofit/>
          </a:bodyPr>
          <a:lstStyle>
            <a:lvl1pPr marL="0" indent="0" algn="r">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smtClean="0"/>
              <a:t>اداره آموزش اورژانس تهران</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smtClean="0"/>
              <a:t>اداره آموزش اورژانس تهران</a:t>
            </a:r>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smtClean="0"/>
              <a:t>اداره آموزش اورژانس تهران</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smtClean="0"/>
              <a:t>اداره آموزش اورژانس تهران</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59785" y="4345230"/>
            <a:ext cx="7772400" cy="1374345"/>
          </a:xfrm>
          <a:effectLst/>
        </p:spPr>
        <p:txBody>
          <a:bodyPr>
            <a:normAutofit/>
          </a:bodyPr>
          <a:lstStyle>
            <a:lvl1pPr algn="r">
              <a:defRPr sz="3600">
                <a:solidFill>
                  <a:srgbClr val="C00000"/>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2446940" y="2970885"/>
            <a:ext cx="6400800" cy="1068935"/>
          </a:xfrm>
        </p:spPr>
        <p:txBody>
          <a:bodyPr>
            <a:normAutofit/>
          </a:bodyPr>
          <a:lstStyle>
            <a:lvl1pPr marL="0" indent="0" algn="r">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اداره آموزش اورژانس تهران</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342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138425"/>
            <a:ext cx="8229600" cy="458115"/>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1800772"/>
            <a:ext cx="8229600" cy="3918803"/>
          </a:xfrm>
        </p:spPr>
        <p:txBody>
          <a:bodyPr/>
          <a:lstStyle>
            <a:lvl1pPr>
              <a:defRPr sz="2800">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اداره آموزش اورژانس تهران</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037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6015" y="527605"/>
            <a:ext cx="7016195" cy="61082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70605" y="1138425"/>
            <a:ext cx="7329840" cy="4886560"/>
          </a:xfrm>
        </p:spPr>
        <p:txBody>
          <a:bodyPr/>
          <a:lstStyle>
            <a:lvl1pPr algn="r" rtl="1">
              <a:defRPr sz="2800">
                <a:solidFill>
                  <a:schemeClr val="bg1">
                    <a:lumMod val="75000"/>
                  </a:schemeClr>
                </a:solidFill>
              </a:defRPr>
            </a:lvl1pPr>
            <a:lvl2pPr algn="r" rtl="1">
              <a:defRPr>
                <a:solidFill>
                  <a:schemeClr val="bg1">
                    <a:lumMod val="75000"/>
                  </a:schemeClr>
                </a:solidFill>
              </a:defRPr>
            </a:lvl2pPr>
            <a:lvl3pPr algn="r" rtl="1">
              <a:defRPr>
                <a:solidFill>
                  <a:schemeClr val="bg1">
                    <a:lumMod val="75000"/>
                  </a:schemeClr>
                </a:solidFill>
              </a:defRPr>
            </a:lvl3pPr>
            <a:lvl4pPr algn="r" rtl="1">
              <a:defRPr>
                <a:solidFill>
                  <a:schemeClr val="bg1">
                    <a:lumMod val="75000"/>
                  </a:schemeClr>
                </a:solidFill>
              </a:defRPr>
            </a:lvl4pPr>
            <a:lvl5pPr algn="r" rtl="1">
              <a:defRPr>
                <a:solidFill>
                  <a:schemeClr val="bg1">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lgn="r" rtl="1">
              <a:defRPr sz="1600" b="1">
                <a:solidFill>
                  <a:schemeClr val="bg1"/>
                </a:solidFill>
              </a:defRPr>
            </a:lvl1pPr>
          </a:lstStyle>
          <a:p>
            <a:r>
              <a:rPr lang="fa-IR" dirty="0" smtClean="0">
                <a:solidFill>
                  <a:prstClr val="white"/>
                </a:solidFill>
              </a:rPr>
              <a:t>اداره آموزش اورژانس تهران</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19575"/>
            <a:ext cx="1634136" cy="1138425"/>
          </a:xfrm>
          <a:prstGeom prst="rect">
            <a:avLst/>
          </a:prstGeom>
        </p:spPr>
      </p:pic>
    </p:spTree>
    <p:extLst>
      <p:ext uri="{BB962C8B-B14F-4D97-AF65-F5344CB8AC3E}">
        <p14:creationId xmlns:p14="http://schemas.microsoft.com/office/powerpoint/2010/main" val="3088262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اداره آموزش اورژانس تهران</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635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اداره آموزش اورژانس تهران</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290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8229600" cy="61082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596539"/>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226402"/>
            <a:ext cx="4040188" cy="3035058"/>
          </a:xfrm>
        </p:spPr>
        <p:txBody>
          <a:bodyPr/>
          <a:lstStyle>
            <a:lvl1pPr>
              <a:defRPr sz="2400">
                <a:solidFill>
                  <a:schemeClr val="bg1">
                    <a:lumMod val="75000"/>
                  </a:schemeClr>
                </a:solidFill>
              </a:defRPr>
            </a:lvl1pPr>
            <a:lvl2pPr>
              <a:defRPr sz="2000">
                <a:solidFill>
                  <a:schemeClr val="bg1">
                    <a:lumMod val="75000"/>
                  </a:schemeClr>
                </a:solidFill>
              </a:defRPr>
            </a:lvl2pPr>
            <a:lvl3pPr>
              <a:defRPr sz="1800">
                <a:solidFill>
                  <a:schemeClr val="bg1">
                    <a:lumMod val="75000"/>
                  </a:schemeClr>
                </a:solidFill>
              </a:defRPr>
            </a:lvl3pPr>
            <a:lvl4pPr>
              <a:defRPr sz="1600">
                <a:solidFill>
                  <a:schemeClr val="bg1">
                    <a:lumMod val="75000"/>
                  </a:schemeClr>
                </a:solidFill>
              </a:defRPr>
            </a:lvl4pPr>
            <a:lvl5pPr>
              <a:defRPr sz="1600">
                <a:solidFill>
                  <a:schemeClr val="bg1">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596539"/>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226402"/>
            <a:ext cx="4041775" cy="3035058"/>
          </a:xfrm>
        </p:spPr>
        <p:txBody>
          <a:bodyPr/>
          <a:lstStyle>
            <a:lvl1pPr>
              <a:defRPr sz="2400">
                <a:solidFill>
                  <a:schemeClr val="bg1">
                    <a:lumMod val="75000"/>
                  </a:schemeClr>
                </a:solidFill>
              </a:defRPr>
            </a:lvl1pPr>
            <a:lvl2pPr>
              <a:defRPr sz="2000">
                <a:solidFill>
                  <a:schemeClr val="bg1">
                    <a:lumMod val="75000"/>
                  </a:schemeClr>
                </a:solidFill>
              </a:defRPr>
            </a:lvl2pPr>
            <a:lvl3pPr>
              <a:defRPr sz="1800">
                <a:solidFill>
                  <a:schemeClr val="bg1">
                    <a:lumMod val="75000"/>
                  </a:schemeClr>
                </a:solidFill>
              </a:defRPr>
            </a:lvl3pPr>
            <a:lvl4pPr>
              <a:defRPr sz="1600">
                <a:solidFill>
                  <a:schemeClr val="bg1">
                    <a:lumMod val="75000"/>
                  </a:schemeClr>
                </a:solidFill>
              </a:defRPr>
            </a:lvl4pPr>
            <a:lvl5pPr>
              <a:defRPr sz="1600">
                <a:solidFill>
                  <a:schemeClr val="bg1">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اداره آموزش اورژانس تهران</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041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اداره آموزش اورژانس تهران</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272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138425"/>
            <a:ext cx="8229600" cy="458115"/>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1800772"/>
            <a:ext cx="8229600" cy="3918803"/>
          </a:xfrm>
        </p:spPr>
        <p:txBody>
          <a:bodyPr/>
          <a:lstStyle>
            <a:lvl1pPr>
              <a:defRPr sz="2800">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smtClean="0"/>
              <a:t>اداره آموزش اورژانس تهران</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اداره آموزش اورژانس تهران</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2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اداره آموزش اورژانس تهران</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423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اداره آموزش اورژانس تهران</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593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اداره آموزش اورژانس تهران</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008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اداره آموزش اورژانس تهران</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582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6015" y="527605"/>
            <a:ext cx="7016195" cy="61082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70605" y="1138425"/>
            <a:ext cx="7329840" cy="4886560"/>
          </a:xfrm>
        </p:spPr>
        <p:txBody>
          <a:bodyPr/>
          <a:lstStyle>
            <a:lvl1pPr algn="r" rtl="1">
              <a:defRPr sz="2800">
                <a:solidFill>
                  <a:schemeClr val="bg1">
                    <a:lumMod val="75000"/>
                  </a:schemeClr>
                </a:solidFill>
              </a:defRPr>
            </a:lvl1pPr>
            <a:lvl2pPr algn="r" rtl="1">
              <a:defRPr>
                <a:solidFill>
                  <a:schemeClr val="bg1">
                    <a:lumMod val="75000"/>
                  </a:schemeClr>
                </a:solidFill>
              </a:defRPr>
            </a:lvl2pPr>
            <a:lvl3pPr algn="r" rtl="1">
              <a:defRPr>
                <a:solidFill>
                  <a:schemeClr val="bg1">
                    <a:lumMod val="75000"/>
                  </a:schemeClr>
                </a:solidFill>
              </a:defRPr>
            </a:lvl3pPr>
            <a:lvl4pPr algn="r" rtl="1">
              <a:defRPr>
                <a:solidFill>
                  <a:schemeClr val="bg1">
                    <a:lumMod val="75000"/>
                  </a:schemeClr>
                </a:solidFill>
              </a:defRPr>
            </a:lvl4pPr>
            <a:lvl5pPr algn="r" rtl="1">
              <a:defRPr>
                <a:solidFill>
                  <a:schemeClr val="bg1">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lgn="r" rtl="1">
              <a:defRPr sz="1600" b="1">
                <a:solidFill>
                  <a:schemeClr val="bg1"/>
                </a:solidFill>
              </a:defRPr>
            </a:lvl1pPr>
          </a:lstStyle>
          <a:p>
            <a:r>
              <a:rPr lang="fa-IR" dirty="0" smtClean="0"/>
              <a:t>اداره آموزش اورژانس تهران</a:t>
            </a:r>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19575"/>
            <a:ext cx="1634136" cy="1138425"/>
          </a:xfrm>
          <a:prstGeom prst="rect">
            <a:avLst/>
          </a:prstGeom>
        </p:spPr>
      </p:pic>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smtClean="0"/>
              <a:t>اداره آموزش اورژانس تهران</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smtClean="0"/>
              <a:t>اداره آموزش اورژانس تهران</a:t>
            </a:r>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8229600" cy="61082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596539"/>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226402"/>
            <a:ext cx="4040188" cy="3035058"/>
          </a:xfrm>
        </p:spPr>
        <p:txBody>
          <a:bodyPr/>
          <a:lstStyle>
            <a:lvl1pPr>
              <a:defRPr sz="2400">
                <a:solidFill>
                  <a:schemeClr val="bg1">
                    <a:lumMod val="75000"/>
                  </a:schemeClr>
                </a:solidFill>
              </a:defRPr>
            </a:lvl1pPr>
            <a:lvl2pPr>
              <a:defRPr sz="2000">
                <a:solidFill>
                  <a:schemeClr val="bg1">
                    <a:lumMod val="75000"/>
                  </a:schemeClr>
                </a:solidFill>
              </a:defRPr>
            </a:lvl2pPr>
            <a:lvl3pPr>
              <a:defRPr sz="1800">
                <a:solidFill>
                  <a:schemeClr val="bg1">
                    <a:lumMod val="75000"/>
                  </a:schemeClr>
                </a:solidFill>
              </a:defRPr>
            </a:lvl3pPr>
            <a:lvl4pPr>
              <a:defRPr sz="1600">
                <a:solidFill>
                  <a:schemeClr val="bg1">
                    <a:lumMod val="75000"/>
                  </a:schemeClr>
                </a:solidFill>
              </a:defRPr>
            </a:lvl4pPr>
            <a:lvl5pPr>
              <a:defRPr sz="1600">
                <a:solidFill>
                  <a:schemeClr val="bg1">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596539"/>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226402"/>
            <a:ext cx="4041775" cy="3035058"/>
          </a:xfrm>
        </p:spPr>
        <p:txBody>
          <a:bodyPr/>
          <a:lstStyle>
            <a:lvl1pPr>
              <a:defRPr sz="2400">
                <a:solidFill>
                  <a:schemeClr val="bg1">
                    <a:lumMod val="75000"/>
                  </a:schemeClr>
                </a:solidFill>
              </a:defRPr>
            </a:lvl1pPr>
            <a:lvl2pPr>
              <a:defRPr sz="2000">
                <a:solidFill>
                  <a:schemeClr val="bg1">
                    <a:lumMod val="75000"/>
                  </a:schemeClr>
                </a:solidFill>
              </a:defRPr>
            </a:lvl2pPr>
            <a:lvl3pPr>
              <a:defRPr sz="1800">
                <a:solidFill>
                  <a:schemeClr val="bg1">
                    <a:lumMod val="75000"/>
                  </a:schemeClr>
                </a:solidFill>
              </a:defRPr>
            </a:lvl3pPr>
            <a:lvl4pPr>
              <a:defRPr sz="1600">
                <a:solidFill>
                  <a:schemeClr val="bg1">
                    <a:lumMod val="75000"/>
                  </a:schemeClr>
                </a:solidFill>
              </a:defRPr>
            </a:lvl4pPr>
            <a:lvl5pPr>
              <a:defRPr sz="1600">
                <a:solidFill>
                  <a:schemeClr val="bg1">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fa-IR" smtClean="0"/>
              <a:t>اداره آموزش اورژانس تهران</a:t>
            </a:r>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fa-IR" smtClean="0"/>
              <a:t>اداره آموزش اورژانس تهران</a:t>
            </a:r>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fa-IR" smtClean="0"/>
              <a:t>اداره آموزش اورژانس تهران</a:t>
            </a:r>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smtClean="0"/>
              <a:t>اداره آموزش اورژانس تهران</a:t>
            </a:r>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smtClean="0"/>
              <a:t>اداره آموزش اورژانس تهران</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smtClean="0">
                <a:solidFill>
                  <a:prstClr val="black">
                    <a:tint val="75000"/>
                  </a:prstClr>
                </a:solidFill>
              </a:rPr>
              <a:t>اداره آموزش اورژانس تهران</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43893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jpg"/><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5525" y="4345230"/>
            <a:ext cx="3649365" cy="1374345"/>
          </a:xfrm>
        </p:spPr>
        <p:txBody>
          <a:bodyPr>
            <a:normAutofit/>
          </a:bodyPr>
          <a:lstStyle/>
          <a:p>
            <a:pPr rtl="1"/>
            <a:r>
              <a:rPr lang="fa-IR" sz="2800" b="1" dirty="0" smtClean="0"/>
              <a:t>اداره آموزش اورژانس تهران</a:t>
            </a:r>
            <a:endParaRPr lang="en-US" sz="2800" b="1" dirty="0"/>
          </a:p>
        </p:txBody>
      </p:sp>
      <p:sp>
        <p:nvSpPr>
          <p:cNvPr id="3" name="Subtitle 2"/>
          <p:cNvSpPr>
            <a:spLocks noGrp="1"/>
          </p:cNvSpPr>
          <p:nvPr>
            <p:ph type="subTitle" idx="1"/>
          </p:nvPr>
        </p:nvSpPr>
        <p:spPr/>
        <p:txBody>
          <a:bodyPr>
            <a:normAutofit/>
          </a:bodyPr>
          <a:lstStyle/>
          <a:p>
            <a:pPr rtl="1"/>
            <a:r>
              <a:rPr lang="fa-IR" sz="4000" b="1" dirty="0" smtClean="0"/>
              <a:t>سکته مغزی</a:t>
            </a:r>
            <a:endParaRPr lang="en-US" sz="4000" b="1" dirty="0"/>
          </a:p>
        </p:txBody>
      </p:sp>
      <p:pic>
        <p:nvPicPr>
          <p:cNvPr id="1026" name="Picture 2" descr="C:\Users\m.garoosi\Desktop\۷۷-حقیقت-عجیب-و-جالب-درباره-مغز-انسان.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511" y="0"/>
            <a:ext cx="3970329" cy="412371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fa-IR" smtClean="0"/>
              <a:t>اداره آموزش اورژانس تهران</a:t>
            </a:r>
            <a:endParaRPr lang="en-US"/>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r" rtl="1"/>
            <a:r>
              <a:rPr lang="fa-IR" b="1" dirty="0" smtClean="0">
                <a:solidFill>
                  <a:srgbClr val="FFFF00"/>
                </a:solidFill>
              </a:rPr>
              <a:t> </a:t>
            </a:r>
            <a:endParaRPr lang="en-US" b="1" dirty="0">
              <a:solidFill>
                <a:srgbClr val="FFFF00"/>
              </a:solidFill>
            </a:endParaRPr>
          </a:p>
        </p:txBody>
      </p:sp>
      <p:sp>
        <p:nvSpPr>
          <p:cNvPr id="5" name="Content Placeholder 4"/>
          <p:cNvSpPr>
            <a:spLocks noGrp="1"/>
          </p:cNvSpPr>
          <p:nvPr>
            <p:ph idx="1"/>
          </p:nvPr>
        </p:nvSpPr>
        <p:spPr/>
        <p:txBody>
          <a:bodyPr>
            <a:noAutofit/>
          </a:bodyPr>
          <a:lstStyle/>
          <a:p>
            <a:r>
              <a:rPr lang="fa-IR" altLang="en-US" b="1" dirty="0" smtClean="0">
                <a:solidFill>
                  <a:schemeClr val="bg1"/>
                </a:solidFill>
                <a:cs typeface="Times New Roman" pitchFamily="18" charset="0"/>
              </a:rPr>
              <a:t> </a:t>
            </a:r>
            <a:endParaRPr lang="en-US" altLang="en-US" b="1" dirty="0">
              <a:solidFill>
                <a:schemeClr val="bg1"/>
              </a:solidFill>
              <a:cs typeface="Times New Roman" pitchFamily="18" charset="0"/>
            </a:endParaRPr>
          </a:p>
        </p:txBody>
      </p:sp>
      <p:sp>
        <p:nvSpPr>
          <p:cNvPr id="2" name="Footer Placeholder 1"/>
          <p:cNvSpPr>
            <a:spLocks noGrp="1"/>
          </p:cNvSpPr>
          <p:nvPr>
            <p:ph type="ftr" sz="quarter" idx="11"/>
          </p:nvPr>
        </p:nvSpPr>
        <p:spPr/>
        <p:txBody>
          <a:bodyPr/>
          <a:lstStyle/>
          <a:p>
            <a:r>
              <a:rPr lang="fa-IR" smtClean="0">
                <a:solidFill>
                  <a:prstClr val="white"/>
                </a:solidFill>
              </a:rPr>
              <a:t>اداره آموزش اورژانس تهران</a:t>
            </a:r>
            <a:endParaRPr lang="en-US" dirty="0">
              <a:solidFill>
                <a:prstClr val="white"/>
              </a:solidFill>
            </a:endParaRPr>
          </a:p>
        </p:txBody>
      </p:sp>
      <p:pic>
        <p:nvPicPr>
          <p:cNvPr id="6" name="Picture 2" descr="C:\Users\arvan.EMS115\Desktop\picture\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431755" y="1324126"/>
            <a:ext cx="3445422" cy="23280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arvan.EMS115\Desktop\picture\download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2058" y="3754091"/>
            <a:ext cx="2908128" cy="20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3196" y="3754091"/>
            <a:ext cx="2975379" cy="2090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4528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r" rtl="1"/>
            <a:r>
              <a:rPr lang="fa-IR" b="1" dirty="0" smtClean="0">
                <a:solidFill>
                  <a:srgbClr val="FFFF00"/>
                </a:solidFill>
              </a:rPr>
              <a:t>اقدامات شما :</a:t>
            </a:r>
            <a:endParaRPr lang="en-US" b="1" dirty="0">
              <a:solidFill>
                <a:srgbClr val="FFFF00"/>
              </a:solidFill>
            </a:endParaRPr>
          </a:p>
        </p:txBody>
      </p:sp>
      <p:sp>
        <p:nvSpPr>
          <p:cNvPr id="5" name="Content Placeholder 4"/>
          <p:cNvSpPr>
            <a:spLocks noGrp="1"/>
          </p:cNvSpPr>
          <p:nvPr>
            <p:ph idx="1"/>
          </p:nvPr>
        </p:nvSpPr>
        <p:spPr/>
        <p:txBody>
          <a:bodyPr>
            <a:noAutofit/>
          </a:bodyPr>
          <a:lstStyle/>
          <a:p>
            <a:endParaRPr lang="fa-IR" altLang="en-US" b="1" dirty="0" smtClean="0">
              <a:solidFill>
                <a:schemeClr val="bg1"/>
              </a:solidFill>
              <a:cs typeface="Times New Roman" pitchFamily="18" charset="0"/>
            </a:endParaRPr>
          </a:p>
          <a:p>
            <a:r>
              <a:rPr lang="fa-IR" altLang="en-US" b="1" dirty="0" smtClean="0">
                <a:solidFill>
                  <a:schemeClr val="bg1"/>
                </a:solidFill>
                <a:cs typeface="Times New Roman" pitchFamily="18" charset="0"/>
              </a:rPr>
              <a:t>حفاظت </a:t>
            </a:r>
            <a:r>
              <a:rPr lang="fa-IR" altLang="en-US" b="1" dirty="0">
                <a:solidFill>
                  <a:schemeClr val="bg1"/>
                </a:solidFill>
                <a:cs typeface="Times New Roman" pitchFamily="18" charset="0"/>
              </a:rPr>
              <a:t>از اندامهاي فلج</a:t>
            </a:r>
          </a:p>
          <a:p>
            <a:r>
              <a:rPr lang="fa-IR" altLang="en-US" b="1" dirty="0">
                <a:solidFill>
                  <a:schemeClr val="bg1"/>
                </a:solidFill>
                <a:cs typeface="Times New Roman" pitchFamily="18" charset="0"/>
              </a:rPr>
              <a:t>دریافت اطلاعات صحیح جهت ارایه به بیمارستان</a:t>
            </a:r>
          </a:p>
          <a:p>
            <a:r>
              <a:rPr lang="fa-IR" altLang="en-US" b="1" dirty="0">
                <a:solidFill>
                  <a:schemeClr val="bg1"/>
                </a:solidFill>
                <a:cs typeface="Times New Roman" pitchFamily="18" charset="0"/>
              </a:rPr>
              <a:t>شامل:زمان شروع علایم ،تاریخچه پزشکی ،داروهاي مصرفی</a:t>
            </a:r>
          </a:p>
          <a:p>
            <a:r>
              <a:rPr lang="fa-IR" altLang="en-US" b="1" dirty="0">
                <a:solidFill>
                  <a:schemeClr val="bg1"/>
                </a:solidFill>
                <a:cs typeface="Times New Roman" pitchFamily="18" charset="0"/>
              </a:rPr>
              <a:t>- بیمار را آرام کنید و آرام نگه دارید.</a:t>
            </a:r>
          </a:p>
          <a:p>
            <a:r>
              <a:rPr lang="fa-IR" altLang="en-US" b="1" dirty="0">
                <a:solidFill>
                  <a:schemeClr val="bg1"/>
                </a:solidFill>
                <a:cs typeface="Times New Roman" pitchFamily="18" charset="0"/>
              </a:rPr>
              <a:t>- اجازه حرکت کردن به بیمار را ندهید.</a:t>
            </a:r>
          </a:p>
          <a:p>
            <a:r>
              <a:rPr lang="fa-IR" altLang="en-US" b="1" dirty="0">
                <a:solidFill>
                  <a:schemeClr val="bg1"/>
                </a:solidFill>
                <a:cs typeface="Times New Roman" pitchFamily="18" charset="0"/>
              </a:rPr>
              <a:t>- اگر بیمار هوشیار نیست وي را به پهلو بخوابانید.</a:t>
            </a:r>
          </a:p>
          <a:p>
            <a:r>
              <a:rPr lang="fa-IR" altLang="en-US" b="1" dirty="0">
                <a:solidFill>
                  <a:schemeClr val="bg1"/>
                </a:solidFill>
                <a:cs typeface="Times New Roman" pitchFamily="18" charset="0"/>
              </a:rPr>
              <a:t>- اجازه خوردن یا آشامیدن به بیمار ندهید.</a:t>
            </a:r>
          </a:p>
          <a:p>
            <a:pPr marL="0" indent="0">
              <a:buNone/>
            </a:pPr>
            <a:endParaRPr lang="en-US" altLang="en-US" b="1" dirty="0">
              <a:solidFill>
                <a:schemeClr val="bg1"/>
              </a:solidFill>
              <a:cs typeface="Times New Roman" pitchFamily="18" charset="0"/>
            </a:endParaRPr>
          </a:p>
        </p:txBody>
      </p:sp>
      <p:sp>
        <p:nvSpPr>
          <p:cNvPr id="2" name="Footer Placeholder 1"/>
          <p:cNvSpPr>
            <a:spLocks noGrp="1"/>
          </p:cNvSpPr>
          <p:nvPr>
            <p:ph type="ftr" sz="quarter" idx="11"/>
          </p:nvPr>
        </p:nvSpPr>
        <p:spPr/>
        <p:txBody>
          <a:bodyPr/>
          <a:lstStyle/>
          <a:p>
            <a:r>
              <a:rPr lang="fa-IR" smtClean="0">
                <a:solidFill>
                  <a:prstClr val="white"/>
                </a:solidFill>
              </a:rPr>
              <a:t>اداره آموزش اورژانس تهران</a:t>
            </a:r>
            <a:endParaRPr lang="en-US" dirty="0">
              <a:solidFill>
                <a:prstClr val="white"/>
              </a:solidFill>
            </a:endParaRPr>
          </a:p>
        </p:txBody>
      </p:sp>
    </p:spTree>
    <p:extLst>
      <p:ext uri="{BB962C8B-B14F-4D97-AF65-F5344CB8AC3E}">
        <p14:creationId xmlns:p14="http://schemas.microsoft.com/office/powerpoint/2010/main" val="1644528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r" rtl="1"/>
            <a:endParaRPr lang="en-US" b="1" dirty="0">
              <a:solidFill>
                <a:srgbClr val="FFFF00"/>
              </a:solidFill>
            </a:endParaRPr>
          </a:p>
        </p:txBody>
      </p:sp>
      <p:sp>
        <p:nvSpPr>
          <p:cNvPr id="5" name="Content Placeholder 4"/>
          <p:cNvSpPr>
            <a:spLocks noGrp="1"/>
          </p:cNvSpPr>
          <p:nvPr>
            <p:ph idx="1"/>
          </p:nvPr>
        </p:nvSpPr>
        <p:spPr/>
        <p:txBody>
          <a:bodyPr>
            <a:noAutofit/>
          </a:bodyPr>
          <a:lstStyle/>
          <a:p>
            <a:endParaRPr lang="en-US" altLang="en-US" b="1" dirty="0">
              <a:solidFill>
                <a:schemeClr val="bg1"/>
              </a:solidFill>
              <a:cs typeface="Times New Roman" pitchFamily="18" charset="0"/>
            </a:endParaRPr>
          </a:p>
        </p:txBody>
      </p:sp>
      <p:sp>
        <p:nvSpPr>
          <p:cNvPr id="2" name="Footer Placeholder 1"/>
          <p:cNvSpPr>
            <a:spLocks noGrp="1"/>
          </p:cNvSpPr>
          <p:nvPr>
            <p:ph type="ftr" sz="quarter" idx="11"/>
          </p:nvPr>
        </p:nvSpPr>
        <p:spPr/>
        <p:txBody>
          <a:bodyPr/>
          <a:lstStyle/>
          <a:p>
            <a:r>
              <a:rPr lang="fa-IR" smtClean="0">
                <a:solidFill>
                  <a:prstClr val="white"/>
                </a:solidFill>
              </a:rPr>
              <a:t>اداره آموزش اورژانس تهران</a:t>
            </a:r>
            <a:endParaRPr lang="en-US" dirty="0">
              <a:solidFill>
                <a:prstClr val="white"/>
              </a:solidFill>
            </a:endParaRPr>
          </a:p>
        </p:txBody>
      </p:sp>
    </p:spTree>
    <p:extLst>
      <p:ext uri="{BB962C8B-B14F-4D97-AF65-F5344CB8AC3E}">
        <p14:creationId xmlns:p14="http://schemas.microsoft.com/office/powerpoint/2010/main" val="1644528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fa-IR" smtClean="0">
                <a:solidFill>
                  <a:prstClr val="white"/>
                </a:solidFill>
              </a:rPr>
              <a:t>اداره آموزش اورژانس تهران</a:t>
            </a:r>
            <a:endParaRPr lang="en-US" dirty="0">
              <a:solidFill>
                <a:prstClr val="white"/>
              </a:solidFill>
            </a:endParaRPr>
          </a:p>
        </p:txBody>
      </p:sp>
    </p:spTree>
    <p:extLst>
      <p:ext uri="{BB962C8B-B14F-4D97-AF65-F5344CB8AC3E}">
        <p14:creationId xmlns:p14="http://schemas.microsoft.com/office/powerpoint/2010/main" val="430557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r" rtl="1"/>
            <a:r>
              <a:rPr lang="fa-IR" b="1" dirty="0" smtClean="0">
                <a:solidFill>
                  <a:srgbClr val="FFFF00"/>
                </a:solidFill>
              </a:rPr>
              <a:t>سکته مغزی</a:t>
            </a:r>
            <a:endParaRPr lang="en-US" b="1" dirty="0">
              <a:solidFill>
                <a:srgbClr val="FFFF00"/>
              </a:solidFill>
            </a:endParaRPr>
          </a:p>
        </p:txBody>
      </p:sp>
      <p:sp>
        <p:nvSpPr>
          <p:cNvPr id="5" name="Content Placeholder 4"/>
          <p:cNvSpPr>
            <a:spLocks noGrp="1"/>
          </p:cNvSpPr>
          <p:nvPr>
            <p:ph idx="1"/>
          </p:nvPr>
        </p:nvSpPr>
        <p:spPr/>
        <p:txBody>
          <a:bodyPr>
            <a:noAutofit/>
          </a:bodyPr>
          <a:lstStyle/>
          <a:p>
            <a:pPr lvl="0"/>
            <a:r>
              <a:rPr lang="fa-IR" sz="2000" b="1" dirty="0">
                <a:solidFill>
                  <a:schemeClr val="bg1"/>
                </a:solidFill>
              </a:rPr>
              <a:t>سکته مغزی حاصل بسته شدن یا پاره شدن یکی از رگهای مغزی ست از جمله علتهای این امر سن بالا ،بد شکلی یا مشکلات خاص عروق مغزی است که ما در کنترل ان هیچ دخل و تصرفی نداریم ولی یک سری علل هستند که ما میتوانیم انها را کنترل کرده و در  نتیجه احتمال سکته مغزی را کاهش دهیم از جمله این عوامل : فشار خون بالا ،چربی خون بالا ،قند خون بالا و دیابت ،رژیم غذایی نا متاسب و چاقی و عدم تحرک است</a:t>
            </a:r>
            <a:endParaRPr lang="en-US" b="1" dirty="0">
              <a:solidFill>
                <a:schemeClr val="bg1"/>
              </a:solidFill>
            </a:endParaRPr>
          </a:p>
          <a:p>
            <a:endParaRPr lang="fa-IR" altLang="en-US" b="1" dirty="0" smtClean="0">
              <a:solidFill>
                <a:schemeClr val="bg1"/>
              </a:solidFill>
              <a:cs typeface="B Mehr" pitchFamily="2" charset="-78"/>
            </a:endParaRPr>
          </a:p>
          <a:p>
            <a:r>
              <a:rPr lang="ar-SA" altLang="en-US" b="1" dirty="0" smtClean="0">
                <a:solidFill>
                  <a:schemeClr val="bg1"/>
                </a:solidFill>
                <a:cs typeface="B Mehr" pitchFamily="2" charset="-78"/>
              </a:rPr>
              <a:t>انتقال‌ </a:t>
            </a:r>
            <a:r>
              <a:rPr lang="ar-SA" altLang="en-US" b="1" dirty="0">
                <a:solidFill>
                  <a:schemeClr val="bg1"/>
                </a:solidFill>
                <a:cs typeface="B Mehr" pitchFamily="2" charset="-78"/>
              </a:rPr>
              <a:t>سريع‌ بيمار به‌ بيمارستان‌ بسيار حياتي‌ است‌. اگر سكته‌ مغزي‌ به‌ دليل‌ لخته‌ روي‌ داده‌ باشد، مي‌توان‌ با دادن‌ دارو، وسعت‌ صدمه‌ مغزي‌ را محدود و روند بهبود را سريع‌تر كرد</a:t>
            </a:r>
            <a:r>
              <a:rPr lang="ar-SA" altLang="en-US" b="1" dirty="0" smtClean="0">
                <a:solidFill>
                  <a:schemeClr val="bg1"/>
                </a:solidFill>
                <a:cs typeface="B Mehr" pitchFamily="2" charset="-78"/>
              </a:rPr>
              <a:t>.</a:t>
            </a:r>
            <a:endParaRPr lang="fa-IR" altLang="en-US" b="1" dirty="0" smtClean="0">
              <a:solidFill>
                <a:schemeClr val="bg1"/>
              </a:solidFill>
              <a:cs typeface="B Mehr" pitchFamily="2" charset="-78"/>
            </a:endParaRPr>
          </a:p>
          <a:p>
            <a:pPr algn="just"/>
            <a:r>
              <a:rPr lang="ar-SA" altLang="en-US" b="1" dirty="0" smtClean="0">
                <a:solidFill>
                  <a:schemeClr val="bg1"/>
                </a:solidFill>
                <a:cs typeface="B Mehr" pitchFamily="2" charset="-78"/>
              </a:rPr>
              <a:t>اورژانس </a:t>
            </a:r>
            <a:r>
              <a:rPr lang="ar-SA" altLang="en-US" b="1" dirty="0">
                <a:solidFill>
                  <a:schemeClr val="bg1"/>
                </a:solidFill>
                <a:cs typeface="B Mehr" pitchFamily="2" charset="-78"/>
              </a:rPr>
              <a:t>پزشکی است </a:t>
            </a:r>
            <a:r>
              <a:rPr lang="fa-IR" altLang="en-US" b="1" dirty="0">
                <a:solidFill>
                  <a:schemeClr val="bg1"/>
                </a:solidFill>
                <a:cs typeface="B Mehr" pitchFamily="2" charset="-78"/>
              </a:rPr>
              <a:t>و</a:t>
            </a:r>
            <a:r>
              <a:rPr lang="ar-SA" altLang="en-US" b="1" dirty="0">
                <a:solidFill>
                  <a:schemeClr val="bg1"/>
                </a:solidFill>
                <a:cs typeface="B Mehr" pitchFamily="2" charset="-78"/>
              </a:rPr>
              <a:t> می تواند به آسیب موقتی</a:t>
            </a:r>
            <a:r>
              <a:rPr lang="fa-IR" altLang="en-US" b="1" dirty="0">
                <a:solidFill>
                  <a:schemeClr val="bg1"/>
                </a:solidFill>
                <a:cs typeface="B Mehr" pitchFamily="2" charset="-78"/>
              </a:rPr>
              <a:t> </a:t>
            </a:r>
            <a:r>
              <a:rPr lang="ar-SA" altLang="en-US" b="1" dirty="0">
                <a:solidFill>
                  <a:schemeClr val="bg1"/>
                </a:solidFill>
                <a:cs typeface="B Mehr" pitchFamily="2" charset="-78"/>
              </a:rPr>
              <a:t>عصبی و در صورتی که سریع و به موقع تشخیص و درمان نشود</a:t>
            </a:r>
            <a:r>
              <a:rPr lang="fa-IR" altLang="en-US" b="1" dirty="0">
                <a:solidFill>
                  <a:schemeClr val="bg1"/>
                </a:solidFill>
                <a:cs typeface="B Mehr" pitchFamily="2" charset="-78"/>
              </a:rPr>
              <a:t> میتواند به  آسیب دایم عصبی </a:t>
            </a:r>
            <a:r>
              <a:rPr lang="fa-IR" altLang="en-US" b="1" dirty="0" smtClean="0">
                <a:solidFill>
                  <a:schemeClr val="bg1"/>
                </a:solidFill>
                <a:cs typeface="B Mehr" pitchFamily="2" charset="-78"/>
              </a:rPr>
              <a:t>یا</a:t>
            </a:r>
            <a:r>
              <a:rPr lang="ar-SA" altLang="en-US" b="1" dirty="0" smtClean="0">
                <a:solidFill>
                  <a:schemeClr val="bg1"/>
                </a:solidFill>
                <a:cs typeface="B Mehr" pitchFamily="2" charset="-78"/>
              </a:rPr>
              <a:t> </a:t>
            </a:r>
            <a:r>
              <a:rPr lang="ar-SA" altLang="en-US" b="1" dirty="0">
                <a:solidFill>
                  <a:schemeClr val="bg1"/>
                </a:solidFill>
                <a:cs typeface="B Mehr" pitchFamily="2" charset="-78"/>
              </a:rPr>
              <a:t>حتی  مرگ منجر</a:t>
            </a:r>
            <a:r>
              <a:rPr lang="fa-IR" altLang="en-US" b="1" dirty="0">
                <a:solidFill>
                  <a:schemeClr val="bg1"/>
                </a:solidFill>
                <a:cs typeface="B Mehr" pitchFamily="2" charset="-78"/>
              </a:rPr>
              <a:t>شود </a:t>
            </a:r>
            <a:endParaRPr lang="en-US" altLang="en-US" b="1" dirty="0">
              <a:solidFill>
                <a:schemeClr val="bg1"/>
              </a:solidFill>
              <a:cs typeface="B Mehr" pitchFamily="2" charset="-78"/>
            </a:endParaRPr>
          </a:p>
          <a:p>
            <a:pPr algn="just"/>
            <a:endParaRPr lang="fa-IR" altLang="en-US" b="1" dirty="0">
              <a:solidFill>
                <a:schemeClr val="bg1"/>
              </a:solidFill>
              <a:cs typeface="B Mehr" pitchFamily="2" charset="-78"/>
            </a:endParaRPr>
          </a:p>
          <a:p>
            <a:endParaRPr lang="en-US" altLang="en-US" b="1" dirty="0">
              <a:solidFill>
                <a:schemeClr val="bg1"/>
              </a:solidFill>
              <a:cs typeface="Times New Roman" pitchFamily="18" charset="0"/>
            </a:endParaRPr>
          </a:p>
        </p:txBody>
      </p:sp>
      <p:sp>
        <p:nvSpPr>
          <p:cNvPr id="2" name="Footer Placeholder 1"/>
          <p:cNvSpPr>
            <a:spLocks noGrp="1"/>
          </p:cNvSpPr>
          <p:nvPr>
            <p:ph type="ftr" sz="quarter" idx="11"/>
          </p:nvPr>
        </p:nvSpPr>
        <p:spPr/>
        <p:txBody>
          <a:bodyPr/>
          <a:lstStyle/>
          <a:p>
            <a:r>
              <a:rPr lang="fa-IR" smtClean="0"/>
              <a:t>اداره آموزش اورژانس تهران</a:t>
            </a:r>
            <a:endParaRPr lang="en-US" dirty="0"/>
          </a:p>
        </p:txBody>
      </p:sp>
    </p:spTree>
    <p:extLst>
      <p:ext uri="{BB962C8B-B14F-4D97-AF65-F5344CB8AC3E}">
        <p14:creationId xmlns:p14="http://schemas.microsoft.com/office/powerpoint/2010/main" val="1101633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r" rtl="1"/>
            <a:r>
              <a:rPr lang="en-US" b="1" dirty="0" smtClean="0">
                <a:solidFill>
                  <a:srgbClr val="FFFF00"/>
                </a:solidFill>
              </a:rPr>
              <a:t> </a:t>
            </a:r>
            <a:endParaRPr lang="en-US" b="1" dirty="0">
              <a:solidFill>
                <a:srgbClr val="FFFF00"/>
              </a:solidFill>
            </a:endParaRPr>
          </a:p>
        </p:txBody>
      </p:sp>
      <p:sp>
        <p:nvSpPr>
          <p:cNvPr id="2" name="Footer Placeholder 1"/>
          <p:cNvSpPr>
            <a:spLocks noGrp="1"/>
          </p:cNvSpPr>
          <p:nvPr>
            <p:ph type="ftr" sz="quarter" idx="11"/>
          </p:nvPr>
        </p:nvSpPr>
        <p:spPr/>
        <p:txBody>
          <a:bodyPr/>
          <a:lstStyle/>
          <a:p>
            <a:r>
              <a:rPr lang="fa-IR" smtClean="0">
                <a:solidFill>
                  <a:prstClr val="white"/>
                </a:solidFill>
              </a:rPr>
              <a:t>اداره آموزش اورژانس تهران</a:t>
            </a:r>
            <a:endParaRPr lang="en-US" dirty="0">
              <a:solidFill>
                <a:prstClr val="white"/>
              </a:solidFill>
            </a:endParaRPr>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76015" y="1291130"/>
            <a:ext cx="6260905" cy="473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6623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76015" y="527605"/>
            <a:ext cx="7016195" cy="152705"/>
          </a:xfrm>
        </p:spPr>
        <p:txBody>
          <a:bodyPr>
            <a:noAutofit/>
          </a:bodyPr>
          <a:lstStyle/>
          <a:p>
            <a:pPr algn="r" rtl="1"/>
            <a:r>
              <a:rPr lang="fa-IR" b="1" dirty="0" smtClean="0">
                <a:solidFill>
                  <a:srgbClr val="FFFF00"/>
                </a:solidFill>
              </a:rPr>
              <a:t> </a:t>
            </a:r>
            <a:endParaRPr lang="en-US" b="1" dirty="0">
              <a:solidFill>
                <a:srgbClr val="FFFF00"/>
              </a:solidFill>
            </a:endParaRPr>
          </a:p>
        </p:txBody>
      </p:sp>
      <p:sp>
        <p:nvSpPr>
          <p:cNvPr id="5" name="Content Placeholder 4"/>
          <p:cNvSpPr>
            <a:spLocks noGrp="1"/>
          </p:cNvSpPr>
          <p:nvPr>
            <p:ph idx="1"/>
          </p:nvPr>
        </p:nvSpPr>
        <p:spPr>
          <a:xfrm>
            <a:off x="1670605" y="833015"/>
            <a:ext cx="7329840" cy="5344674"/>
          </a:xfrm>
        </p:spPr>
        <p:txBody>
          <a:bodyPr>
            <a:noAutofit/>
          </a:bodyPr>
          <a:lstStyle/>
          <a:p>
            <a:r>
              <a:rPr lang="fa-IR" altLang="en-US" sz="2400" b="1" dirty="0" smtClean="0">
                <a:solidFill>
                  <a:schemeClr val="bg1"/>
                </a:solidFill>
                <a:cs typeface="Times New Roman" pitchFamily="18" charset="0"/>
              </a:rPr>
              <a:t>فشار </a:t>
            </a:r>
            <a:r>
              <a:rPr lang="fa-IR" altLang="en-US" sz="2400" b="1" dirty="0">
                <a:solidFill>
                  <a:schemeClr val="bg1"/>
                </a:solidFill>
                <a:cs typeface="Times New Roman" pitchFamily="18" charset="0"/>
              </a:rPr>
              <a:t>خون بالا از مهمترین علل سکته مغزی ست که اهمیت کنترل فشارخون بالا را مشخص میکند</a:t>
            </a:r>
          </a:p>
          <a:p>
            <a:endParaRPr lang="fa-IR" altLang="en-US" sz="2400" b="1" dirty="0">
              <a:solidFill>
                <a:schemeClr val="bg1"/>
              </a:solidFill>
              <a:cs typeface="Times New Roman" pitchFamily="18" charset="0"/>
            </a:endParaRPr>
          </a:p>
          <a:p>
            <a:r>
              <a:rPr lang="fa-IR" altLang="en-US" sz="2400" b="1" dirty="0" smtClean="0">
                <a:solidFill>
                  <a:schemeClr val="bg1"/>
                </a:solidFill>
                <a:cs typeface="Times New Roman" pitchFamily="18" charset="0"/>
              </a:rPr>
              <a:t>سکته </a:t>
            </a:r>
            <a:r>
              <a:rPr lang="fa-IR" altLang="en-US" sz="2400" b="1" dirty="0">
                <a:solidFill>
                  <a:schemeClr val="bg1"/>
                </a:solidFill>
                <a:cs typeface="Times New Roman" pitchFamily="18" charset="0"/>
              </a:rPr>
              <a:t>مغزي سومین عامل برجسته مرگ و همینطوردلیل مهمی براي معلولیت دربزرگسالان می باشد</a:t>
            </a:r>
            <a:r>
              <a:rPr lang="fa-IR" altLang="en-US" sz="2400" b="1" dirty="0" smtClean="0">
                <a:solidFill>
                  <a:schemeClr val="bg1"/>
                </a:solidFill>
                <a:cs typeface="Times New Roman" pitchFamily="18" charset="0"/>
              </a:rPr>
              <a:t>.</a:t>
            </a:r>
          </a:p>
          <a:p>
            <a:pPr marL="0" indent="0">
              <a:buNone/>
            </a:pPr>
            <a:endParaRPr lang="fa-IR" altLang="en-US" sz="2400" b="1" dirty="0">
              <a:solidFill>
                <a:schemeClr val="bg1"/>
              </a:solidFill>
              <a:cs typeface="Times New Roman" pitchFamily="18" charset="0"/>
            </a:endParaRPr>
          </a:p>
          <a:p>
            <a:r>
              <a:rPr lang="fa-IR" altLang="en-US" sz="2400" b="1" dirty="0">
                <a:solidFill>
                  <a:schemeClr val="bg1"/>
                </a:solidFill>
                <a:cs typeface="Times New Roman" pitchFamily="18" charset="0"/>
              </a:rPr>
              <a:t>سکته مغزي در حال حاضر با اقدامات پیشگیري و درمان به موقع در دنیا در حال تبدیل به چهارمین علت مرگ و میر می باشد.</a:t>
            </a:r>
          </a:p>
          <a:p>
            <a:r>
              <a:rPr lang="fa-IR" altLang="en-US" sz="2400" b="1" dirty="0">
                <a:solidFill>
                  <a:schemeClr val="bg1"/>
                </a:solidFill>
                <a:cs typeface="Times New Roman" pitchFamily="18" charset="0"/>
              </a:rPr>
              <a:t>سکته مغزي در رأس علل ناتوانی جسمانی در بزرگسالان می باشد.  که هزینه بسیار زیادی را در طول عمر متوجه بیمار و سیستم درمانی میکند</a:t>
            </a:r>
          </a:p>
          <a:p>
            <a:r>
              <a:rPr lang="fa-IR" altLang="en-US" sz="2400" b="1" dirty="0">
                <a:solidFill>
                  <a:schemeClr val="bg1"/>
                </a:solidFill>
                <a:cs typeface="Times New Roman" pitchFamily="18" charset="0"/>
              </a:rPr>
              <a:t>شیوع سکته مغزي در سنین جوانی با شیوع ام اس برابري می کند.</a:t>
            </a:r>
          </a:p>
          <a:p>
            <a:endParaRPr lang="en-US" altLang="en-US" sz="2400" b="1" dirty="0">
              <a:solidFill>
                <a:schemeClr val="bg1"/>
              </a:solidFill>
              <a:cs typeface="Times New Roman" pitchFamily="18" charset="0"/>
            </a:endParaRPr>
          </a:p>
        </p:txBody>
      </p:sp>
      <p:sp>
        <p:nvSpPr>
          <p:cNvPr id="2" name="Footer Placeholder 1"/>
          <p:cNvSpPr>
            <a:spLocks noGrp="1"/>
          </p:cNvSpPr>
          <p:nvPr>
            <p:ph type="ftr" sz="quarter" idx="11"/>
          </p:nvPr>
        </p:nvSpPr>
        <p:spPr/>
        <p:txBody>
          <a:bodyPr/>
          <a:lstStyle/>
          <a:p>
            <a:r>
              <a:rPr lang="fa-IR" smtClean="0">
                <a:solidFill>
                  <a:prstClr val="white"/>
                </a:solidFill>
              </a:rPr>
              <a:t>اداره آموزش اورژانس تهران</a:t>
            </a:r>
            <a:endParaRPr lang="en-US" dirty="0">
              <a:solidFill>
                <a:prstClr val="white"/>
              </a:solidFill>
            </a:endParaRPr>
          </a:p>
        </p:txBody>
      </p:sp>
    </p:spTree>
    <p:extLst>
      <p:ext uri="{BB962C8B-B14F-4D97-AF65-F5344CB8AC3E}">
        <p14:creationId xmlns:p14="http://schemas.microsoft.com/office/powerpoint/2010/main" val="2621433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r" rtl="1"/>
            <a:r>
              <a:rPr lang="fa-IR" b="1" dirty="0">
                <a:solidFill>
                  <a:srgbClr val="FFFF00"/>
                </a:solidFill>
              </a:rPr>
              <a:t>اهمیت سکته مغزی</a:t>
            </a:r>
            <a:endParaRPr lang="en-US" b="1" dirty="0">
              <a:solidFill>
                <a:srgbClr val="FFFF00"/>
              </a:solidFill>
            </a:endParaRPr>
          </a:p>
        </p:txBody>
      </p:sp>
      <p:sp>
        <p:nvSpPr>
          <p:cNvPr id="5" name="Content Placeholder 4"/>
          <p:cNvSpPr>
            <a:spLocks noGrp="1"/>
          </p:cNvSpPr>
          <p:nvPr>
            <p:ph idx="1"/>
          </p:nvPr>
        </p:nvSpPr>
        <p:spPr>
          <a:xfrm>
            <a:off x="1670605" y="1138424"/>
            <a:ext cx="7329840" cy="5039265"/>
          </a:xfrm>
        </p:spPr>
        <p:txBody>
          <a:bodyPr>
            <a:noAutofit/>
          </a:bodyPr>
          <a:lstStyle/>
          <a:p>
            <a:pPr>
              <a:defRPr/>
            </a:pPr>
            <a:r>
              <a:rPr lang="fa-IR" b="1" dirty="0">
                <a:cs typeface="B Nazanin" pitchFamily="2" charset="-78"/>
              </a:rPr>
              <a:t>اورژانس واقعی</a:t>
            </a:r>
          </a:p>
          <a:p>
            <a:pPr>
              <a:defRPr/>
            </a:pPr>
            <a:r>
              <a:rPr lang="fa-IR" b="1" dirty="0">
                <a:cs typeface="B Nazanin" pitchFamily="2" charset="-78"/>
              </a:rPr>
              <a:t>صدمات اول در ساعات اول</a:t>
            </a:r>
          </a:p>
          <a:p>
            <a:pPr lvl="1">
              <a:defRPr/>
            </a:pPr>
            <a:r>
              <a:rPr lang="fa-IR" b="1" dirty="0">
                <a:cs typeface="B Nazanin" pitchFamily="2" charset="-78"/>
              </a:rPr>
              <a:t>درمان در ساعات اول </a:t>
            </a:r>
            <a:r>
              <a:rPr lang="en-US" b="1" dirty="0" smtClean="0">
                <a:cs typeface="B Nazanin" pitchFamily="2" charset="-78"/>
              </a:rPr>
              <a:t>         </a:t>
            </a:r>
          </a:p>
          <a:p>
            <a:pPr lvl="1">
              <a:defRPr/>
            </a:pPr>
            <a:r>
              <a:rPr lang="fa-IR" b="1" dirty="0" smtClean="0">
                <a:cs typeface="B Nazanin" pitchFamily="2" charset="-78"/>
              </a:rPr>
              <a:t>بهترین </a:t>
            </a:r>
            <a:r>
              <a:rPr lang="fa-IR" b="1" dirty="0">
                <a:cs typeface="B Nazanin" pitchFamily="2" charset="-78"/>
              </a:rPr>
              <a:t>زمان درمان ساعت اول </a:t>
            </a:r>
          </a:p>
          <a:p>
            <a:pPr>
              <a:defRPr/>
            </a:pPr>
            <a:r>
              <a:rPr lang="fa-IR" b="1" dirty="0">
                <a:cs typeface="B Nazanin" pitchFamily="2" charset="-78"/>
              </a:rPr>
              <a:t>هیچ درمانی پس از استقرار علایم موثر نیست </a:t>
            </a:r>
          </a:p>
          <a:p>
            <a:pPr lvl="1">
              <a:defRPr/>
            </a:pPr>
            <a:r>
              <a:rPr lang="fa-IR" b="1" dirty="0">
                <a:cs typeface="B Nazanin" pitchFamily="2" charset="-78"/>
              </a:rPr>
              <a:t>انتقال سریع بیمارستان دارای امکانات </a:t>
            </a:r>
          </a:p>
          <a:p>
            <a:pPr marL="457200" lvl="1" indent="0">
              <a:buNone/>
              <a:defRPr/>
            </a:pPr>
            <a:endParaRPr lang="fa-IR" b="1" dirty="0">
              <a:cs typeface="B Nazanin" pitchFamily="2" charset="-78"/>
            </a:endParaRPr>
          </a:p>
          <a:p>
            <a:pPr marL="457200" lvl="1" indent="0">
              <a:buNone/>
              <a:defRPr/>
            </a:pPr>
            <a:endParaRPr lang="fa-IR" b="1" dirty="0">
              <a:cs typeface="B Nazanin" pitchFamily="2" charset="-78"/>
            </a:endParaRPr>
          </a:p>
          <a:p>
            <a:pPr marL="457200" lvl="1" indent="0">
              <a:buNone/>
              <a:defRPr/>
            </a:pPr>
            <a:r>
              <a:rPr lang="fa-IR" b="1" dirty="0">
                <a:cs typeface="B Titr" pitchFamily="2" charset="-78"/>
              </a:rPr>
              <a:t>در صورت مراجعه در زمان مناسب میزان موفقیت در درمان 7 برابر میشود </a:t>
            </a:r>
            <a:endParaRPr lang="en-US" b="1" dirty="0">
              <a:cs typeface="B Titr" pitchFamily="2" charset="-78"/>
            </a:endParaRPr>
          </a:p>
          <a:p>
            <a:pPr marL="457200" lvl="1" indent="0">
              <a:buNone/>
              <a:defRPr/>
            </a:pPr>
            <a:endParaRPr lang="en-US" b="1" dirty="0">
              <a:cs typeface="B Nazanin" pitchFamily="2" charset="-78"/>
            </a:endParaRPr>
          </a:p>
          <a:p>
            <a:endParaRPr lang="en-US" altLang="en-US" b="1" dirty="0">
              <a:solidFill>
                <a:schemeClr val="bg1"/>
              </a:solidFill>
              <a:cs typeface="Times New Roman" pitchFamily="18" charset="0"/>
            </a:endParaRPr>
          </a:p>
        </p:txBody>
      </p:sp>
      <p:sp>
        <p:nvSpPr>
          <p:cNvPr id="2" name="Footer Placeholder 1"/>
          <p:cNvSpPr>
            <a:spLocks noGrp="1"/>
          </p:cNvSpPr>
          <p:nvPr>
            <p:ph type="ftr" sz="quarter" idx="11"/>
          </p:nvPr>
        </p:nvSpPr>
        <p:spPr/>
        <p:txBody>
          <a:bodyPr/>
          <a:lstStyle/>
          <a:p>
            <a:r>
              <a:rPr lang="fa-IR" smtClean="0">
                <a:solidFill>
                  <a:prstClr val="white"/>
                </a:solidFill>
              </a:rPr>
              <a:t>اداره آموزش اورژانس تهران</a:t>
            </a:r>
            <a:endParaRPr lang="en-US" dirty="0">
              <a:solidFill>
                <a:prstClr val="white"/>
              </a:solidFill>
            </a:endParaRPr>
          </a:p>
        </p:txBody>
      </p:sp>
    </p:spTree>
    <p:extLst>
      <p:ext uri="{BB962C8B-B14F-4D97-AF65-F5344CB8AC3E}">
        <p14:creationId xmlns:p14="http://schemas.microsoft.com/office/powerpoint/2010/main" val="1644528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976015" y="222195"/>
            <a:ext cx="7016195" cy="610820"/>
          </a:xfrm>
        </p:spPr>
        <p:txBody>
          <a:bodyPr>
            <a:noAutofit/>
          </a:bodyPr>
          <a:lstStyle/>
          <a:p>
            <a:pPr algn="r" rtl="1"/>
            <a:r>
              <a:rPr lang="fa-IR" b="1" dirty="0" smtClean="0">
                <a:solidFill>
                  <a:srgbClr val="FFFF00"/>
                </a:solidFill>
              </a:rPr>
              <a:t>علائم اصلی سکته مغزی</a:t>
            </a:r>
            <a:endParaRPr lang="en-US" b="1" dirty="0">
              <a:solidFill>
                <a:srgbClr val="FFFF00"/>
              </a:solidFill>
            </a:endParaRPr>
          </a:p>
        </p:txBody>
      </p:sp>
      <p:sp>
        <p:nvSpPr>
          <p:cNvPr id="5" name="Content Placeholder 4"/>
          <p:cNvSpPr>
            <a:spLocks noGrp="1"/>
          </p:cNvSpPr>
          <p:nvPr>
            <p:ph idx="1"/>
          </p:nvPr>
        </p:nvSpPr>
        <p:spPr/>
        <p:txBody>
          <a:bodyPr>
            <a:noAutofit/>
          </a:bodyPr>
          <a:lstStyle/>
          <a:p>
            <a:r>
              <a:rPr lang="en-US" altLang="en-US" b="1" dirty="0" smtClean="0">
                <a:solidFill>
                  <a:schemeClr val="bg1"/>
                </a:solidFill>
                <a:cs typeface="Times New Roman" pitchFamily="18" charset="0"/>
              </a:rPr>
              <a:t>1</a:t>
            </a:r>
            <a:r>
              <a:rPr lang="fa-IR" altLang="en-US" b="1" dirty="0" smtClean="0">
                <a:solidFill>
                  <a:schemeClr val="bg1"/>
                </a:solidFill>
                <a:cs typeface="Times New Roman" pitchFamily="18" charset="0"/>
              </a:rPr>
              <a:t>) </a:t>
            </a:r>
            <a:r>
              <a:rPr lang="fa-IR" altLang="en-US" b="1" dirty="0">
                <a:solidFill>
                  <a:schemeClr val="bg1"/>
                </a:solidFill>
                <a:cs typeface="Times New Roman" pitchFamily="18" charset="0"/>
              </a:rPr>
              <a:t>عدم تقارن صورت (</a:t>
            </a:r>
            <a:r>
              <a:rPr lang="fa-IR" altLang="en-US" sz="2400" dirty="0">
                <a:solidFill>
                  <a:schemeClr val="bg1"/>
                </a:solidFill>
                <a:cs typeface="Times New Roman" pitchFamily="18" charset="0"/>
              </a:rPr>
              <a:t>مثلا در عدم توانایی در بالا بردن ابرو </a:t>
            </a:r>
            <a:r>
              <a:rPr lang="fa-IR" altLang="en-US" sz="2400" dirty="0" smtClean="0">
                <a:solidFill>
                  <a:schemeClr val="bg1"/>
                </a:solidFill>
                <a:cs typeface="Times New Roman" pitchFamily="18" charset="0"/>
              </a:rPr>
              <a:t>،</a:t>
            </a:r>
            <a:r>
              <a:rPr lang="fa-IR" altLang="en-US" sz="2400" dirty="0">
                <a:solidFill>
                  <a:schemeClr val="bg1"/>
                </a:solidFill>
                <a:cs typeface="Times New Roman" pitchFamily="18" charset="0"/>
              </a:rPr>
              <a:t>عدم تقارن خنده</a:t>
            </a:r>
            <a:r>
              <a:rPr lang="fa-IR" altLang="en-US" b="1" dirty="0">
                <a:solidFill>
                  <a:schemeClr val="bg1"/>
                </a:solidFill>
                <a:cs typeface="Times New Roman" pitchFamily="18" charset="0"/>
              </a:rPr>
              <a:t> </a:t>
            </a:r>
            <a:r>
              <a:rPr lang="fa-IR" altLang="en-US" b="1" dirty="0" smtClean="0">
                <a:solidFill>
                  <a:schemeClr val="bg1"/>
                </a:solidFill>
                <a:cs typeface="Times New Roman" pitchFamily="18" charset="0"/>
              </a:rPr>
              <a:t>)</a:t>
            </a:r>
          </a:p>
          <a:p>
            <a:endParaRPr lang="fa-IR" altLang="en-US" b="1" dirty="0">
              <a:solidFill>
                <a:schemeClr val="bg1"/>
              </a:solidFill>
              <a:cs typeface="Times New Roman" pitchFamily="18" charset="0"/>
            </a:endParaRPr>
          </a:p>
          <a:p>
            <a:r>
              <a:rPr lang="fa-IR" altLang="en-US" b="1" dirty="0">
                <a:solidFill>
                  <a:schemeClr val="bg1"/>
                </a:solidFill>
                <a:cs typeface="Times New Roman" pitchFamily="18" charset="0"/>
              </a:rPr>
              <a:t>2) ) ضعف و سستی در یک یا چند اندام  فوقانی و </a:t>
            </a:r>
            <a:r>
              <a:rPr lang="fa-IR" altLang="en-US" b="1" dirty="0" smtClean="0">
                <a:solidFill>
                  <a:schemeClr val="bg1"/>
                </a:solidFill>
                <a:cs typeface="Times New Roman" pitchFamily="18" charset="0"/>
              </a:rPr>
              <a:t>تحتانی</a:t>
            </a:r>
          </a:p>
          <a:p>
            <a:endParaRPr lang="fa-IR" altLang="en-US" b="1" dirty="0" smtClean="0">
              <a:solidFill>
                <a:schemeClr val="bg1"/>
              </a:solidFill>
              <a:cs typeface="Times New Roman" pitchFamily="18" charset="0"/>
            </a:endParaRPr>
          </a:p>
          <a:p>
            <a:endParaRPr lang="fa-IR" altLang="en-US" b="1" dirty="0">
              <a:solidFill>
                <a:schemeClr val="bg1"/>
              </a:solidFill>
              <a:cs typeface="Times New Roman" pitchFamily="18" charset="0"/>
            </a:endParaRPr>
          </a:p>
          <a:p>
            <a:r>
              <a:rPr lang="fa-IR" altLang="en-US" b="1" dirty="0">
                <a:solidFill>
                  <a:schemeClr val="bg1"/>
                </a:solidFill>
                <a:cs typeface="Times New Roman" pitchFamily="18" charset="0"/>
              </a:rPr>
              <a:t>3) ) اختلال تکلم </a:t>
            </a:r>
            <a:r>
              <a:rPr lang="fa-IR" altLang="en-US" b="1" dirty="0" smtClean="0">
                <a:solidFill>
                  <a:schemeClr val="bg1"/>
                </a:solidFill>
                <a:cs typeface="Times New Roman" pitchFamily="18" charset="0"/>
              </a:rPr>
              <a:t>(</a:t>
            </a:r>
            <a:r>
              <a:rPr lang="fa-IR" altLang="en-US" sz="2400" dirty="0" smtClean="0">
                <a:solidFill>
                  <a:schemeClr val="bg1"/>
                </a:solidFill>
                <a:cs typeface="Times New Roman" pitchFamily="18" charset="0"/>
              </a:rPr>
              <a:t>عدم تکلم یا لکنت زبان یا نامفهوم صحبت میکند)</a:t>
            </a:r>
            <a:endParaRPr lang="fa-IR" altLang="en-US" b="1" dirty="0" smtClean="0">
              <a:solidFill>
                <a:schemeClr val="bg1"/>
              </a:solidFill>
              <a:cs typeface="Times New Roman" pitchFamily="18" charset="0"/>
            </a:endParaRPr>
          </a:p>
          <a:p>
            <a:endParaRPr lang="en-US" altLang="en-US" b="1" dirty="0">
              <a:solidFill>
                <a:schemeClr val="bg1"/>
              </a:solidFill>
              <a:cs typeface="Times New Roman" pitchFamily="18" charset="0"/>
            </a:endParaRPr>
          </a:p>
        </p:txBody>
      </p:sp>
      <p:sp>
        <p:nvSpPr>
          <p:cNvPr id="2" name="Footer Placeholder 1"/>
          <p:cNvSpPr>
            <a:spLocks noGrp="1"/>
          </p:cNvSpPr>
          <p:nvPr>
            <p:ph type="ftr" sz="quarter" idx="11"/>
          </p:nvPr>
        </p:nvSpPr>
        <p:spPr/>
        <p:txBody>
          <a:bodyPr/>
          <a:lstStyle/>
          <a:p>
            <a:r>
              <a:rPr lang="fa-IR" smtClean="0">
                <a:solidFill>
                  <a:prstClr val="white"/>
                </a:solidFill>
              </a:rPr>
              <a:t>اداره آموزش اورژانس تهران</a:t>
            </a:r>
            <a:endParaRPr lang="en-US" dirty="0">
              <a:solidFill>
                <a:prstClr val="white"/>
              </a:solidFill>
            </a:endParaRPr>
          </a:p>
        </p:txBody>
      </p:sp>
    </p:spTree>
    <p:extLst>
      <p:ext uri="{BB962C8B-B14F-4D97-AF65-F5344CB8AC3E}">
        <p14:creationId xmlns:p14="http://schemas.microsoft.com/office/powerpoint/2010/main" val="1644528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976015" y="374900"/>
            <a:ext cx="7016195" cy="610820"/>
          </a:xfrm>
        </p:spPr>
        <p:txBody>
          <a:bodyPr>
            <a:noAutofit/>
          </a:bodyPr>
          <a:lstStyle/>
          <a:p>
            <a:pPr algn="r" rtl="1"/>
            <a:r>
              <a:rPr lang="fa-IR" b="1" dirty="0">
                <a:solidFill>
                  <a:srgbClr val="FFFF00"/>
                </a:solidFill>
              </a:rPr>
              <a:t>علائم اصلی سکته مغزی</a:t>
            </a:r>
            <a:endParaRPr lang="en-US" b="1" dirty="0">
              <a:solidFill>
                <a:srgbClr val="FFFF00"/>
              </a:solidFill>
            </a:endParaRPr>
          </a:p>
        </p:txBody>
      </p:sp>
      <p:sp>
        <p:nvSpPr>
          <p:cNvPr id="2" name="Footer Placeholder 1"/>
          <p:cNvSpPr>
            <a:spLocks noGrp="1"/>
          </p:cNvSpPr>
          <p:nvPr>
            <p:ph type="ftr" sz="quarter" idx="11"/>
          </p:nvPr>
        </p:nvSpPr>
        <p:spPr/>
        <p:txBody>
          <a:bodyPr/>
          <a:lstStyle/>
          <a:p>
            <a:r>
              <a:rPr lang="fa-IR" smtClean="0">
                <a:solidFill>
                  <a:prstClr val="white"/>
                </a:solidFill>
              </a:rPr>
              <a:t>اداره آموزش اورژانس تهران</a:t>
            </a:r>
            <a:endParaRPr lang="en-US" dirty="0">
              <a:solidFill>
                <a:prstClr val="white"/>
              </a:solidFill>
            </a:endParaRPr>
          </a:p>
        </p:txBody>
      </p:sp>
      <p:pic>
        <p:nvPicPr>
          <p:cNvPr id="6" name="Content Placeholder 5"/>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50360" y="1138425"/>
            <a:ext cx="3584638" cy="2548887"/>
          </a:xfrm>
          <a:prstGeom prst="rect">
            <a:avLst/>
          </a:prstGeom>
          <a:noFill/>
          <a:ln>
            <a:noFill/>
          </a:ln>
        </p:spPr>
      </p:pic>
      <p:pic>
        <p:nvPicPr>
          <p:cNvPr id="7" name="Picture 6" descr="C:\Users\arvan.EMS115\Desktop\picture\images (12).jpg"/>
          <p:cNvPicPr/>
          <p:nvPr/>
        </p:nvPicPr>
        <p:blipFill>
          <a:blip r:embed="rId4">
            <a:extLst>
              <a:ext uri="{28A0092B-C50C-407E-A947-70E740481C1C}">
                <a14:useLocalDpi xmlns:a14="http://schemas.microsoft.com/office/drawing/2010/main" val="0"/>
              </a:ext>
            </a:extLst>
          </a:blip>
          <a:srcRect/>
          <a:stretch>
            <a:fillRect/>
          </a:stretch>
        </p:blipFill>
        <p:spPr bwMode="auto">
          <a:xfrm>
            <a:off x="1823309" y="3734410"/>
            <a:ext cx="2901395" cy="22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arvan.EMS115\Desktop\picture\images (17).jpg"/>
          <p:cNvPicPr/>
          <p:nvPr/>
        </p:nvPicPr>
        <p:blipFill>
          <a:blip r:embed="rId5">
            <a:extLst>
              <a:ext uri="{28A0092B-C50C-407E-A947-70E740481C1C}">
                <a14:useLocalDpi xmlns:a14="http://schemas.microsoft.com/office/drawing/2010/main" val="0"/>
              </a:ext>
            </a:extLst>
          </a:blip>
          <a:srcRect/>
          <a:stretch>
            <a:fillRect/>
          </a:stretch>
        </p:blipFill>
        <p:spPr bwMode="auto">
          <a:xfrm>
            <a:off x="5488230" y="3800911"/>
            <a:ext cx="2562150" cy="2224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528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r" rtl="1"/>
            <a:r>
              <a:rPr lang="fa-IR" b="1" dirty="0" smtClean="0">
                <a:solidFill>
                  <a:srgbClr val="FFFF00"/>
                </a:solidFill>
              </a:rPr>
              <a:t> </a:t>
            </a:r>
            <a:endParaRPr lang="en-US" b="1" dirty="0">
              <a:solidFill>
                <a:srgbClr val="FFFF00"/>
              </a:solidFill>
            </a:endParaRPr>
          </a:p>
        </p:txBody>
      </p:sp>
      <p:sp>
        <p:nvSpPr>
          <p:cNvPr id="5" name="Content Placeholder 4"/>
          <p:cNvSpPr>
            <a:spLocks noGrp="1"/>
          </p:cNvSpPr>
          <p:nvPr>
            <p:ph idx="1"/>
          </p:nvPr>
        </p:nvSpPr>
        <p:spPr/>
        <p:txBody>
          <a:bodyPr>
            <a:noAutofit/>
          </a:bodyPr>
          <a:lstStyle/>
          <a:p>
            <a:r>
              <a:rPr lang="fa-IR" altLang="en-US" sz="4400" b="1" dirty="0" smtClean="0">
                <a:solidFill>
                  <a:srgbClr val="FF0000"/>
                </a:solidFill>
                <a:cs typeface="Times New Roman" pitchFamily="18" charset="0"/>
              </a:rPr>
              <a:t>توجه :</a:t>
            </a:r>
          </a:p>
          <a:p>
            <a:pPr marL="0" indent="0">
              <a:buNone/>
            </a:pPr>
            <a:endParaRPr lang="fa-IR" altLang="en-US" sz="4400" b="1" dirty="0" smtClean="0">
              <a:solidFill>
                <a:srgbClr val="FF0000"/>
              </a:solidFill>
              <a:cs typeface="Times New Roman" pitchFamily="18" charset="0"/>
            </a:endParaRPr>
          </a:p>
          <a:p>
            <a:r>
              <a:rPr lang="fa-IR" altLang="en-US" sz="3600" b="1" dirty="0" smtClean="0">
                <a:solidFill>
                  <a:schemeClr val="bg1"/>
                </a:solidFill>
                <a:cs typeface="Times New Roman" pitchFamily="18" charset="0"/>
              </a:rPr>
              <a:t>از زمان شروع علائم تا لحظه رسیدن به بیمارستان نباید از 3 ساعت بیشتر شود</a:t>
            </a:r>
          </a:p>
        </p:txBody>
      </p:sp>
      <p:sp>
        <p:nvSpPr>
          <p:cNvPr id="2" name="Footer Placeholder 1"/>
          <p:cNvSpPr>
            <a:spLocks noGrp="1"/>
          </p:cNvSpPr>
          <p:nvPr>
            <p:ph type="ftr" sz="quarter" idx="11"/>
          </p:nvPr>
        </p:nvSpPr>
        <p:spPr/>
        <p:txBody>
          <a:bodyPr/>
          <a:lstStyle/>
          <a:p>
            <a:r>
              <a:rPr lang="fa-IR" smtClean="0">
                <a:solidFill>
                  <a:prstClr val="white"/>
                </a:solidFill>
              </a:rPr>
              <a:t>اداره آموزش اورژانس تهران</a:t>
            </a:r>
            <a:endParaRPr lang="en-US" dirty="0">
              <a:solidFill>
                <a:prstClr val="white"/>
              </a:solidFill>
            </a:endParaRPr>
          </a:p>
        </p:txBody>
      </p:sp>
      <p:pic>
        <p:nvPicPr>
          <p:cNvPr id="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98" y="4039820"/>
            <a:ext cx="2113581" cy="1933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4528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20870" y="222195"/>
            <a:ext cx="7016195" cy="610820"/>
          </a:xfrm>
        </p:spPr>
        <p:txBody>
          <a:bodyPr>
            <a:noAutofit/>
          </a:bodyPr>
          <a:lstStyle/>
          <a:p>
            <a:pPr algn="r" rtl="1"/>
            <a:r>
              <a:rPr lang="fa-IR" b="1" dirty="0" smtClean="0">
                <a:solidFill>
                  <a:srgbClr val="FFFF00"/>
                </a:solidFill>
              </a:rPr>
              <a:t> سایر علائم سکته مغزی</a:t>
            </a:r>
            <a:endParaRPr lang="en-US" b="1" dirty="0">
              <a:solidFill>
                <a:srgbClr val="FFFF00"/>
              </a:solidFill>
            </a:endParaRPr>
          </a:p>
        </p:txBody>
      </p:sp>
      <p:sp>
        <p:nvSpPr>
          <p:cNvPr id="5" name="Content Placeholder 4"/>
          <p:cNvSpPr>
            <a:spLocks noGrp="1"/>
          </p:cNvSpPr>
          <p:nvPr>
            <p:ph idx="1"/>
          </p:nvPr>
        </p:nvSpPr>
        <p:spPr>
          <a:xfrm>
            <a:off x="5182819" y="1138425"/>
            <a:ext cx="3817625" cy="4886560"/>
          </a:xfrm>
        </p:spPr>
        <p:txBody>
          <a:bodyPr>
            <a:noAutofit/>
          </a:bodyPr>
          <a:lstStyle/>
          <a:p>
            <a:pPr>
              <a:defRPr/>
            </a:pPr>
            <a:r>
              <a:rPr lang="fa-IR" sz="2000" dirty="0"/>
              <a:t>عدم توانایی چین دادن پیشانی</a:t>
            </a:r>
          </a:p>
          <a:p>
            <a:pPr>
              <a:defRPr/>
            </a:pPr>
            <a:r>
              <a:rPr lang="fa-IR" sz="2000" dirty="0"/>
              <a:t>عدم تعيين حس در صورت </a:t>
            </a:r>
          </a:p>
          <a:p>
            <a:pPr>
              <a:defRPr/>
            </a:pPr>
            <a:r>
              <a:rPr lang="fa-IR" sz="2000" dirty="0"/>
              <a:t>عدم توانایی در بالا بردن ابرو و چپ كردن چشمها</a:t>
            </a:r>
          </a:p>
          <a:p>
            <a:pPr>
              <a:defRPr/>
            </a:pPr>
            <a:r>
              <a:rPr lang="fa-IR" sz="2000" dirty="0"/>
              <a:t>عدم تقارن خنده </a:t>
            </a:r>
          </a:p>
          <a:p>
            <a:pPr>
              <a:defRPr/>
            </a:pPr>
            <a:r>
              <a:rPr lang="fa-IR" sz="2000" dirty="0"/>
              <a:t>کم شدن قدرت شنوايي</a:t>
            </a:r>
          </a:p>
          <a:p>
            <a:pPr>
              <a:defRPr/>
            </a:pPr>
            <a:r>
              <a:rPr lang="fa-IR" sz="2000" dirty="0"/>
              <a:t>عدم توانایی بالا بردن شانه </a:t>
            </a:r>
          </a:p>
          <a:p>
            <a:pPr>
              <a:defRPr/>
            </a:pPr>
            <a:r>
              <a:rPr lang="fa-IR" sz="2000" dirty="0"/>
              <a:t>عدم توانایی بيرون آوردن زبان </a:t>
            </a:r>
          </a:p>
          <a:p>
            <a:pPr>
              <a:defRPr/>
            </a:pPr>
            <a:r>
              <a:rPr lang="fa-IR" sz="2000" dirty="0"/>
              <a:t>کم شدن قدرت عضلات</a:t>
            </a:r>
          </a:p>
          <a:p>
            <a:pPr>
              <a:defRPr/>
            </a:pPr>
            <a:r>
              <a:rPr lang="fa-IR" sz="2000" dirty="0"/>
              <a:t>ضعف حركتي</a:t>
            </a:r>
          </a:p>
          <a:p>
            <a:pPr>
              <a:defRPr/>
            </a:pPr>
            <a:r>
              <a:rPr lang="fa-IR" sz="2000" dirty="0"/>
              <a:t>تست انگشت به بيني </a:t>
            </a:r>
          </a:p>
          <a:p>
            <a:pPr>
              <a:defRPr/>
            </a:pPr>
            <a:r>
              <a:rPr lang="fa-IR" sz="2000" dirty="0"/>
              <a:t>تست پاشنه به ساق پا </a:t>
            </a:r>
          </a:p>
          <a:p>
            <a:pPr>
              <a:defRPr/>
            </a:pPr>
            <a:r>
              <a:rPr lang="fa-IR" sz="2000" dirty="0"/>
              <a:t>تست پاشنه پاي عقببه شست پاي جلو</a:t>
            </a:r>
          </a:p>
          <a:p>
            <a:endParaRPr lang="en-US" altLang="en-US" sz="2000" b="1" dirty="0">
              <a:solidFill>
                <a:schemeClr val="bg1"/>
              </a:solidFill>
              <a:cs typeface="Times New Roman" pitchFamily="18" charset="0"/>
            </a:endParaRPr>
          </a:p>
        </p:txBody>
      </p:sp>
      <p:sp>
        <p:nvSpPr>
          <p:cNvPr id="2" name="Footer Placeholder 1"/>
          <p:cNvSpPr>
            <a:spLocks noGrp="1"/>
          </p:cNvSpPr>
          <p:nvPr>
            <p:ph type="ftr" sz="quarter" idx="11"/>
          </p:nvPr>
        </p:nvSpPr>
        <p:spPr/>
        <p:txBody>
          <a:bodyPr/>
          <a:lstStyle/>
          <a:p>
            <a:r>
              <a:rPr lang="fa-IR" smtClean="0">
                <a:solidFill>
                  <a:prstClr val="white"/>
                </a:solidFill>
              </a:rPr>
              <a:t>اداره آموزش اورژانس تهران</a:t>
            </a:r>
            <a:endParaRPr lang="en-US" dirty="0">
              <a:solidFill>
                <a:prstClr val="white"/>
              </a:solidFill>
            </a:endParaRPr>
          </a:p>
        </p:txBody>
      </p:sp>
      <p:sp>
        <p:nvSpPr>
          <p:cNvPr id="6" name="Rectangle 5"/>
          <p:cNvSpPr/>
          <p:nvPr/>
        </p:nvSpPr>
        <p:spPr>
          <a:xfrm>
            <a:off x="1820870" y="1291130"/>
            <a:ext cx="3359510" cy="4801314"/>
          </a:xfrm>
          <a:prstGeom prst="rect">
            <a:avLst/>
          </a:prstGeom>
        </p:spPr>
        <p:txBody>
          <a:bodyPr wrap="square">
            <a:spAutoFit/>
          </a:bodyPr>
          <a:lstStyle/>
          <a:p>
            <a:pPr algn="r" rtl="1">
              <a:defRPr/>
            </a:pPr>
            <a:r>
              <a:rPr lang="fa-IR" dirty="0">
                <a:solidFill>
                  <a:schemeClr val="bg1"/>
                </a:solidFill>
              </a:rPr>
              <a:t>اختلال سطح هوشیاری </a:t>
            </a:r>
          </a:p>
          <a:p>
            <a:pPr algn="r" rtl="1">
              <a:defRPr/>
            </a:pPr>
            <a:r>
              <a:rPr lang="fa-IR" dirty="0">
                <a:solidFill>
                  <a:schemeClr val="bg1"/>
                </a:solidFill>
              </a:rPr>
              <a:t>قضاوت و بینش مختل </a:t>
            </a:r>
          </a:p>
          <a:p>
            <a:pPr algn="r" rtl="1">
              <a:defRPr/>
            </a:pPr>
            <a:r>
              <a:rPr lang="fa-IR" dirty="0">
                <a:solidFill>
                  <a:schemeClr val="bg1"/>
                </a:solidFill>
              </a:rPr>
              <a:t>بی اختیاری ادرار و گاز روده</a:t>
            </a:r>
          </a:p>
          <a:p>
            <a:pPr algn="r" rtl="1">
              <a:defRPr/>
            </a:pPr>
            <a:r>
              <a:rPr lang="fa-IR" dirty="0">
                <a:solidFill>
                  <a:schemeClr val="bg1"/>
                </a:solidFill>
              </a:rPr>
              <a:t>سستی </a:t>
            </a:r>
          </a:p>
          <a:p>
            <a:pPr algn="r" rtl="1">
              <a:defRPr/>
            </a:pPr>
            <a:r>
              <a:rPr lang="fa-IR" dirty="0">
                <a:solidFill>
                  <a:schemeClr val="bg1"/>
                </a:solidFill>
              </a:rPr>
              <a:t> کرختی و عدم حساساسیت به درد در اندامها </a:t>
            </a:r>
          </a:p>
          <a:p>
            <a:pPr algn="r" rtl="1">
              <a:defRPr/>
            </a:pPr>
            <a:r>
              <a:rPr lang="fa-IR" dirty="0">
                <a:solidFill>
                  <a:schemeClr val="bg1"/>
                </a:solidFill>
              </a:rPr>
              <a:t>ضعف در دستها و پاها </a:t>
            </a:r>
          </a:p>
          <a:p>
            <a:pPr algn="r" rtl="1">
              <a:defRPr/>
            </a:pPr>
            <a:r>
              <a:rPr lang="fa-IR" dirty="0">
                <a:solidFill>
                  <a:schemeClr val="bg1"/>
                </a:solidFill>
              </a:rPr>
              <a:t>عدم انجام کارهای ارادی ظریف</a:t>
            </a:r>
          </a:p>
          <a:p>
            <a:pPr algn="r" rtl="1">
              <a:defRPr/>
            </a:pPr>
            <a:r>
              <a:rPr lang="fa-IR" dirty="0">
                <a:solidFill>
                  <a:schemeClr val="bg1"/>
                </a:solidFill>
              </a:rPr>
              <a:t>اختلال د رحس و حرکت </a:t>
            </a:r>
          </a:p>
          <a:p>
            <a:pPr algn="r" rtl="1">
              <a:defRPr/>
            </a:pPr>
            <a:r>
              <a:rPr lang="fa-IR" dirty="0">
                <a:solidFill>
                  <a:schemeClr val="bg1"/>
                </a:solidFill>
              </a:rPr>
              <a:t> </a:t>
            </a:r>
            <a:r>
              <a:rPr lang="fa-IR" altLang="en-US" dirty="0">
                <a:solidFill>
                  <a:schemeClr val="bg1"/>
                </a:solidFill>
              </a:rPr>
              <a:t>عدم بینایی در نیمه میدان دید</a:t>
            </a:r>
          </a:p>
          <a:p>
            <a:pPr algn="r" rtl="1">
              <a:defRPr/>
            </a:pPr>
            <a:r>
              <a:rPr lang="fa-IR" dirty="0">
                <a:solidFill>
                  <a:schemeClr val="bg1"/>
                </a:solidFill>
              </a:rPr>
              <a:t>نابینایی</a:t>
            </a:r>
          </a:p>
          <a:p>
            <a:pPr algn="r" rtl="1">
              <a:defRPr/>
            </a:pPr>
            <a:r>
              <a:rPr lang="fa-IR" dirty="0">
                <a:solidFill>
                  <a:schemeClr val="bg1"/>
                </a:solidFill>
              </a:rPr>
              <a:t>اختلال در شناخت و درک </a:t>
            </a:r>
          </a:p>
          <a:p>
            <a:pPr algn="r" rtl="1">
              <a:defRPr/>
            </a:pPr>
            <a:r>
              <a:rPr lang="fa-IR" dirty="0">
                <a:solidFill>
                  <a:schemeClr val="bg1"/>
                </a:solidFill>
              </a:rPr>
              <a:t>اختلال در تکلم </a:t>
            </a:r>
          </a:p>
          <a:p>
            <a:pPr algn="r" rtl="1">
              <a:defRPr/>
            </a:pPr>
            <a:r>
              <a:rPr lang="fa-IR" dirty="0">
                <a:solidFill>
                  <a:schemeClr val="bg1"/>
                </a:solidFill>
              </a:rPr>
              <a:t>خیرگی </a:t>
            </a:r>
          </a:p>
          <a:p>
            <a:pPr algn="r" rtl="1">
              <a:defRPr/>
            </a:pPr>
            <a:r>
              <a:rPr lang="fa-IR" dirty="0">
                <a:solidFill>
                  <a:schemeClr val="bg1"/>
                </a:solidFill>
              </a:rPr>
              <a:t>از دست دادن کامل هوشیاری </a:t>
            </a:r>
          </a:p>
          <a:p>
            <a:pPr algn="r" rtl="1">
              <a:defRPr/>
            </a:pPr>
            <a:r>
              <a:rPr lang="fa-IR" dirty="0">
                <a:solidFill>
                  <a:schemeClr val="bg1"/>
                </a:solidFill>
              </a:rPr>
              <a:t>سردرد </a:t>
            </a:r>
          </a:p>
          <a:p>
            <a:pPr algn="r" rtl="1">
              <a:defRPr/>
            </a:pPr>
            <a:r>
              <a:rPr lang="fa-IR" dirty="0">
                <a:solidFill>
                  <a:schemeClr val="bg1"/>
                </a:solidFill>
              </a:rPr>
              <a:t>استفراغ </a:t>
            </a:r>
            <a:endParaRPr lang="en-US" dirty="0">
              <a:solidFill>
                <a:schemeClr val="bg1"/>
              </a:solidFill>
            </a:endParaRPr>
          </a:p>
        </p:txBody>
      </p:sp>
    </p:spTree>
    <p:extLst>
      <p:ext uri="{BB962C8B-B14F-4D97-AF65-F5344CB8AC3E}">
        <p14:creationId xmlns:p14="http://schemas.microsoft.com/office/powerpoint/2010/main" val="16445284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1628</TotalTime>
  <Words>624</Words>
  <Application>Microsoft Office PowerPoint</Application>
  <PresentationFormat>On-screen Show (4:3)</PresentationFormat>
  <Paragraphs>91</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1_Office Theme</vt:lpstr>
      <vt:lpstr>اداره آموزش اورژانس تهران</vt:lpstr>
      <vt:lpstr>سکته مغزی</vt:lpstr>
      <vt:lpstr> </vt:lpstr>
      <vt:lpstr> </vt:lpstr>
      <vt:lpstr>اهمیت سکته مغزی</vt:lpstr>
      <vt:lpstr>علائم اصلی سکته مغزی</vt:lpstr>
      <vt:lpstr>علائم اصلی سکته مغزی</vt:lpstr>
      <vt:lpstr> </vt:lpstr>
      <vt:lpstr> سایر علائم سکته مغزی</vt:lpstr>
      <vt:lpstr> </vt:lpstr>
      <vt:lpstr>اقدامات شما :</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Mehdi Garoosi</cp:lastModifiedBy>
  <cp:revision>36</cp:revision>
  <dcterms:created xsi:type="dcterms:W3CDTF">2013-08-21T19:17:07Z</dcterms:created>
  <dcterms:modified xsi:type="dcterms:W3CDTF">2018-11-14T10:39:37Z</dcterms:modified>
</cp:coreProperties>
</file>