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EA4A4B-72B1-4E44-824A-66F53B69342B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11844F-108E-4696-96D6-A2DC11DDB14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Autofit/>
          </a:bodyPr>
          <a:lstStyle/>
          <a:p>
            <a:r>
              <a:rPr lang="en-US" sz="100" dirty="0" smtClean="0">
                <a:cs typeface="B Nazanin" pitchFamily="2" charset="-78"/>
              </a:rPr>
              <a:t>.</a:t>
            </a:r>
            <a:endParaRPr lang="en-US" sz="100" dirty="0">
              <a:cs typeface="B Nazanin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752599"/>
            <a:ext cx="6934200" cy="3505201"/>
          </a:xfrm>
        </p:spPr>
      </p:pic>
    </p:spTree>
    <p:extLst>
      <p:ext uri="{BB962C8B-B14F-4D97-AF65-F5344CB8AC3E}">
        <p14:creationId xmlns:p14="http://schemas.microsoft.com/office/powerpoint/2010/main" val="2178948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علایم و نشانه های مسمومیت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خستگی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خواب آلودگی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تنفس های سخت و کوتاه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توهمات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درد قفسه سینه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افسردگی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درد شکم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کاهش فشار خون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تاکیکاردی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تاکی پنه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800" dirty="0" smtClean="0"/>
              <a:t>سر</a:t>
            </a:r>
            <a:r>
              <a:rPr lang="fa-IR" sz="2800" dirty="0" smtClean="0">
                <a:cs typeface="B Nazanin" pitchFamily="2" charset="-78"/>
              </a:rPr>
              <a:t>درد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تهوع و استفراغ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بیقراری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سرگیجه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تشنج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اختلال هوشیاری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اختلال تفکر و تمرکز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تاری دید و اختلال بینایی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ادم ریه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dirty="0" smtClean="0">
                <a:cs typeface="B Nazanin" pitchFamily="2" charset="-78"/>
              </a:rPr>
              <a:t>اختلال حرکتی</a:t>
            </a:r>
            <a:endParaRPr lang="en-US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92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علایم زودرس مسمومیت</a:t>
            </a:r>
            <a:r>
              <a:rPr lang="en-US" dirty="0" smtClean="0"/>
              <a:t> CO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سردرد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تهوع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خستگی</a:t>
            </a:r>
          </a:p>
          <a:p>
            <a:pPr algn="r" rtl="1">
              <a:buFont typeface="Wingdings" pitchFamily="2" charset="2"/>
              <a:buChar char="q"/>
            </a:pPr>
            <a:endParaRPr lang="fa-IR" sz="3600" dirty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q"/>
            </a:pPr>
            <a:endParaRPr lang="fa-IR" sz="3600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اغلب با بیماری آنفولانزا اشتباه می شود ولی تب و بزرگی غدد لنفاوی ندارد.</a:t>
            </a:r>
            <a:endParaRPr lang="en-US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63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marL="571500" indent="-571500" algn="r" rtl="1">
              <a:buFont typeface="Arial" pitchFamily="34" charset="0"/>
              <a:buChar char="•"/>
            </a:pPr>
            <a:r>
              <a:rPr lang="fa-IR" sz="800" dirty="0" smtClean="0">
                <a:cs typeface="B Nazanin" pitchFamily="2" charset="-78"/>
              </a:rPr>
              <a:t>.</a:t>
            </a:r>
            <a:endParaRPr lang="en-US" sz="800" dirty="0">
              <a:cs typeface="B Nazanin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600" dirty="0">
                <a:ea typeface="+mj-ea"/>
                <a:cs typeface="B Nazanin" pitchFamily="2" charset="-78"/>
              </a:rPr>
              <a:t>علایم در فصل زمستان شایع است</a:t>
            </a:r>
            <a:r>
              <a:rPr lang="fa-IR" sz="3600" dirty="0" smtClean="0">
                <a:ea typeface="+mj-ea"/>
                <a:cs typeface="B Nazanin" pitchFamily="2" charset="-78"/>
              </a:rPr>
              <a:t>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>
                <a:ea typeface="+mj-ea"/>
                <a:cs typeface="B Nazanin" pitchFamily="2" charset="-78"/>
              </a:rPr>
              <a:t>با شدت سرمای هوا در ارتباط است</a:t>
            </a:r>
            <a:r>
              <a:rPr lang="fa-IR" sz="3600" dirty="0" smtClean="0">
                <a:ea typeface="+mj-ea"/>
                <a:cs typeface="B Nazanin" pitchFamily="2" charset="-78"/>
              </a:rPr>
              <a:t>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ea typeface="+mj-ea"/>
                <a:cs typeface="B Nazanin" pitchFamily="2" charset="-78"/>
              </a:rPr>
              <a:t>شدت علایم دربیمار دچار مسمومیت منوکسید بستگی به میزان درصد آن در خون فرد دارد.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ea typeface="+mj-ea"/>
                <a:cs typeface="B Nazanin" pitchFamily="2" charset="-78"/>
              </a:rPr>
              <a:t>بطوریکه وقتی میزان </a:t>
            </a:r>
            <a:r>
              <a:rPr lang="en-US" sz="3600" dirty="0" smtClean="0">
                <a:ea typeface="+mj-ea"/>
                <a:cs typeface="B Nazanin" pitchFamily="2" charset="-78"/>
              </a:rPr>
              <a:t>Co </a:t>
            </a:r>
            <a:r>
              <a:rPr lang="en-US" sz="3600" dirty="0" err="1" smtClean="0">
                <a:ea typeface="+mj-ea"/>
                <a:cs typeface="B Nazanin" pitchFamily="2" charset="-78"/>
              </a:rPr>
              <a:t>Hb</a:t>
            </a:r>
            <a:r>
              <a:rPr lang="fa-IR" sz="3600" dirty="0" smtClean="0">
                <a:ea typeface="+mj-ea"/>
                <a:cs typeface="B Nazanin" pitchFamily="2" charset="-78"/>
              </a:rPr>
              <a:t>حدود 70 تا 80 درصد در خون برسد، منجر به مرگ میشود.</a:t>
            </a:r>
            <a:r>
              <a:rPr lang="fa-IR" sz="4000" dirty="0">
                <a:solidFill>
                  <a:prstClr val="black"/>
                </a:solidFill>
                <a:ea typeface="+mj-ea"/>
                <a:cs typeface="Times New Roman"/>
              </a:rPr>
              <a:t/>
            </a:r>
            <a:br>
              <a:rPr lang="fa-IR" sz="4000" dirty="0">
                <a:solidFill>
                  <a:prstClr val="black"/>
                </a:solidFill>
                <a:ea typeface="+mj-ea"/>
                <a:cs typeface="Times New Roman"/>
              </a:rPr>
            </a:br>
            <a:r>
              <a:rPr lang="fa-IR" sz="4000" dirty="0">
                <a:solidFill>
                  <a:prstClr val="black"/>
                </a:solidFill>
                <a:ea typeface="+mj-ea"/>
                <a:cs typeface="Times New Roman"/>
              </a:rPr>
              <a:t/>
            </a:r>
            <a:br>
              <a:rPr lang="fa-IR" sz="4000" dirty="0">
                <a:solidFill>
                  <a:prstClr val="black"/>
                </a:solidFill>
                <a:ea typeface="+mj-ea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/>
              <a:t>تغییرات اکسیژن هوا بعد از آلودگی با </a:t>
            </a:r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709160"/>
          </a:xfrm>
        </p:spPr>
        <p:txBody>
          <a:bodyPr>
            <a:normAutofit fontScale="92500" lnSpcReduction="20000"/>
          </a:bodyPr>
          <a:lstStyle/>
          <a:p>
            <a:pPr marL="137160" indent="0" algn="r" rtl="1">
              <a:buNone/>
            </a:pPr>
            <a:r>
              <a:rPr lang="fa-I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درصورت اضافه شدن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CO</a:t>
            </a:r>
            <a:r>
              <a:rPr lang="fa-I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به هوا میزان درصد حجمی اکسیژن کاهش می یابد :</a:t>
            </a:r>
          </a:p>
          <a:p>
            <a:pPr marL="0" indent="0" algn="r" rtl="1">
              <a:buNone/>
            </a:pPr>
            <a:r>
              <a:rPr lang="fa-IR" sz="2600" dirty="0">
                <a:cs typeface="B Nazanin" pitchFamily="2" charset="-78"/>
              </a:rPr>
              <a:t> </a:t>
            </a:r>
            <a:r>
              <a:rPr lang="fa-IR" sz="2600" dirty="0" smtClean="0">
                <a:cs typeface="B Nazanin" pitchFamily="2" charset="-78"/>
              </a:rPr>
              <a:t>  </a:t>
            </a:r>
            <a:r>
              <a:rPr lang="fa-IR" dirty="0" smtClean="0">
                <a:cs typeface="B Nazanin" pitchFamily="2" charset="-78"/>
              </a:rPr>
              <a:t>اگر درصد حجمی اکسیژن هوا بین 16 تا 21 باشد معمولاً علامتی مشاهده نمیشود.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  اگر درصد حجمی اکسیژن هوا به حدود 12 تا 16 برسد باعث تاکیکاردی و تاکی پنه میشود.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    اگر درصد حجمی اکسیژن هوا به حدود 10 تا 12 برسد علایم خستگی در فرد بروز می کند.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  اگر درصد حجمی اکسیژن هوا به حدود 6 تا 10 برسد با کاهش هوشیاری همراه است.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   اگر درصد حجمی اکسیژن هوا از 6 کمتر باشد با عوارضی از جمله تشنج و حتی آپنه همراه است.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/>
              <a:t>تظاهرات بالینی براساس میزان </a:t>
            </a:r>
            <a:r>
              <a:rPr lang="en-US" dirty="0" smtClean="0"/>
              <a:t>Co </a:t>
            </a:r>
            <a:r>
              <a:rPr lang="en-US" dirty="0" err="1" smtClean="0"/>
              <a:t>Hb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اگر میزان </a:t>
            </a:r>
            <a:r>
              <a:rPr lang="en-US" sz="3600" dirty="0" smtClean="0">
                <a:cs typeface="B Nazanin" pitchFamily="2" charset="-78"/>
              </a:rPr>
              <a:t>Co </a:t>
            </a:r>
            <a:r>
              <a:rPr lang="en-US" sz="3600" dirty="0" err="1" smtClean="0">
                <a:cs typeface="B Nazanin" pitchFamily="2" charset="-78"/>
              </a:rPr>
              <a:t>Hb</a:t>
            </a:r>
            <a:r>
              <a:rPr lang="fa-IR" sz="3600" dirty="0" smtClean="0">
                <a:cs typeface="B Nazanin" pitchFamily="2" charset="-78"/>
              </a:rPr>
              <a:t> زیر 15% باشد : علایم خیلی کم مگر در افراد حساس مثل کودکان، جنین و بیماران قلبی و...</a:t>
            </a:r>
          </a:p>
          <a:p>
            <a:pPr algn="just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اگر میزان</a:t>
            </a:r>
            <a:r>
              <a:rPr lang="en-US" sz="3600" dirty="0">
                <a:cs typeface="B Nazanin" pitchFamily="2" charset="-78"/>
              </a:rPr>
              <a:t> Co </a:t>
            </a:r>
            <a:r>
              <a:rPr lang="en-US" sz="3600" dirty="0" err="1" smtClean="0">
                <a:cs typeface="B Nazanin" pitchFamily="2" charset="-78"/>
              </a:rPr>
              <a:t>Hb</a:t>
            </a:r>
            <a:r>
              <a:rPr lang="en-US" sz="3600" dirty="0">
                <a:cs typeface="B Nazanin" pitchFamily="2" charset="-78"/>
              </a:rPr>
              <a:t> </a:t>
            </a:r>
            <a:r>
              <a:rPr lang="fa-IR" sz="3600" dirty="0" smtClean="0">
                <a:cs typeface="B Nazanin" pitchFamily="2" charset="-78"/>
              </a:rPr>
              <a:t>افزایش یابد، علایم تشدید میشوند.</a:t>
            </a:r>
          </a:p>
        </p:txBody>
      </p:sp>
    </p:spTree>
    <p:extLst>
      <p:ext uri="{BB962C8B-B14F-4D97-AF65-F5344CB8AC3E}">
        <p14:creationId xmlns:p14="http://schemas.microsoft.com/office/powerpoint/2010/main" val="19363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pPr marL="342900" lvl="0" indent="-342900" rtl="1">
              <a:spcBef>
                <a:spcPct val="20000"/>
              </a:spcBef>
            </a:pPr>
            <a:r>
              <a:rPr lang="fa-IR" sz="4000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در تشدید علایم مسمومیت :</a:t>
            </a:r>
            <a:br>
              <a:rPr lang="fa-IR" sz="4000" dirty="0">
                <a:solidFill>
                  <a:schemeClr val="accent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4000" dirty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پرخونی </a:t>
            </a:r>
            <a:r>
              <a:rPr lang="fa-IR" sz="3600" dirty="0">
                <a:cs typeface="B Nazanin" pitchFamily="2" charset="-78"/>
              </a:rPr>
              <a:t>وریدهای شبکیه</a:t>
            </a:r>
          </a:p>
          <a:p>
            <a:pPr lvl="0" algn="r" rtl="1">
              <a:buFont typeface="Wingdings" pitchFamily="2" charset="2"/>
              <a:buChar char="q"/>
            </a:pPr>
            <a:r>
              <a:rPr lang="fa-IR" sz="3600" dirty="0">
                <a:cs typeface="B Nazanin" pitchFamily="2" charset="-78"/>
              </a:rPr>
              <a:t>خونریزیهای شبکیه</a:t>
            </a:r>
          </a:p>
          <a:p>
            <a:pPr lvl="0" algn="r" rtl="1">
              <a:buFont typeface="Wingdings" pitchFamily="2" charset="2"/>
              <a:buChar char="q"/>
            </a:pPr>
            <a:r>
              <a:rPr lang="fa-IR" sz="3600" dirty="0">
                <a:cs typeface="B Nazanin" pitchFamily="2" charset="-78"/>
              </a:rPr>
              <a:t>تاولهای پوستی</a:t>
            </a:r>
          </a:p>
          <a:p>
            <a:pPr lvl="0" algn="r" rtl="1">
              <a:buFont typeface="Wingdings" pitchFamily="2" charset="2"/>
              <a:buChar char="q"/>
            </a:pPr>
            <a:r>
              <a:rPr lang="fa-IR" sz="3600" dirty="0">
                <a:cs typeface="B Nazanin" pitchFamily="2" charset="-78"/>
              </a:rPr>
              <a:t>تغییر رنگ قرمز آلبالویی پوست و غشاهای مخاطی</a:t>
            </a:r>
          </a:p>
          <a:p>
            <a:pPr lvl="0" algn="r" rtl="1">
              <a:buFont typeface="Wingdings" pitchFamily="2" charset="2"/>
              <a:buChar char="q"/>
            </a:pPr>
            <a:r>
              <a:rPr lang="fa-IR" sz="3600" dirty="0">
                <a:cs typeface="B Nazanin" pitchFamily="2" charset="-78"/>
              </a:rPr>
              <a:t>کوری موقت</a:t>
            </a:r>
          </a:p>
          <a:p>
            <a:pPr lvl="0" algn="r" rtl="1">
              <a:buFont typeface="Wingdings" pitchFamily="2" charset="2"/>
              <a:buChar char="q"/>
            </a:pPr>
            <a:r>
              <a:rPr lang="fa-IR" sz="3600" dirty="0">
                <a:cs typeface="B Nazanin" pitchFamily="2" charset="-78"/>
              </a:rPr>
              <a:t>مشکلات شنوایی</a:t>
            </a:r>
          </a:p>
          <a:p>
            <a:pPr algn="r" rtl="1"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6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تشخیص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اول باید به آن فکر کرد.</a:t>
            </a:r>
          </a:p>
          <a:p>
            <a:pPr marL="457200" indent="-457200" algn="r" rtl="1">
              <a:buFont typeface="Wingdings" pitchFamily="2" charset="2"/>
              <a:buChar char="q"/>
            </a:pPr>
            <a:r>
              <a:rPr lang="fa-IR" sz="3200" dirty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  چون علایم شبیه سایر بیماریهاست مثل :</a:t>
            </a:r>
          </a:p>
          <a:p>
            <a:pPr marL="457200" indent="-457200" algn="r" rtl="1">
              <a:buFont typeface="Wingdings" pitchFamily="2" charset="2"/>
              <a:buChar char="q"/>
            </a:pPr>
            <a:r>
              <a:rPr lang="fa-IR" sz="3200" dirty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  سرماخوردگی</a:t>
            </a:r>
          </a:p>
          <a:p>
            <a:pPr marL="457200" indent="-457200" algn="r" rtl="1">
              <a:buFont typeface="Wingdings" pitchFamily="2" charset="2"/>
              <a:buChar char="q"/>
            </a:pPr>
            <a:r>
              <a:rPr lang="fa-IR" sz="3200" dirty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  آنفولانزا</a:t>
            </a:r>
          </a:p>
          <a:p>
            <a:pPr marL="457200" indent="-457200" algn="r" rtl="1">
              <a:buFont typeface="Wingdings" pitchFamily="2" charset="2"/>
              <a:buChar char="q"/>
            </a:pPr>
            <a:r>
              <a:rPr lang="fa-IR" sz="3200" dirty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  ناراحتی گوش</a:t>
            </a:r>
          </a:p>
          <a:p>
            <a:pPr marL="457200" indent="-457200" algn="r" rtl="1">
              <a:buFont typeface="Wingdings" pitchFamily="2" charset="2"/>
              <a:buChar char="q"/>
            </a:pPr>
            <a:r>
              <a:rPr lang="fa-IR" sz="3200" dirty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  و ...</a:t>
            </a:r>
          </a:p>
          <a:p>
            <a:pPr marL="457200" indent="-457200"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لذا امکان عدم تشخیص بیماری وجود دارد.</a:t>
            </a:r>
            <a:endParaRPr lang="en-US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/>
              <a:t>اقدامات در صورت شک به مسمومیت با </a:t>
            </a:r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بلافاصله تماس با 115</a:t>
            </a:r>
            <a:r>
              <a:rPr lang="en-US" sz="3200" dirty="0" smtClean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و سایر عوامل امدادی لازم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خارج کردن فرد مسموم از فضاهای بسته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اقدامات احیا در صورت نیاز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استفاده از هوای آزاد، اکسیژن خالص با ماسک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اقدامات مناسب در صورت بیهوش بودن مثل پوزیشن ریکاوری جهت جلوگیری از آسپیراسیون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اقدامات جانبی از جمله آزاد کردن لباسهای تنگ</a:t>
            </a:r>
          </a:p>
          <a:p>
            <a:pPr algn="r" rtl="1">
              <a:buFont typeface="Wingdings" pitchFamily="2" charset="2"/>
              <a:buChar char="q"/>
            </a:pPr>
            <a:endParaRPr lang="en-US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875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پیشگیری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0"/>
            <a:ext cx="3886200" cy="4572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اندازه </a:t>
            </a:r>
            <a:r>
              <a:rPr lang="fa-IR" dirty="0"/>
              <a:t>گیری میزان </a:t>
            </a:r>
            <a:r>
              <a:rPr lang="en-US" dirty="0"/>
              <a:t>Co</a:t>
            </a:r>
            <a:r>
              <a:rPr lang="fa-IR" dirty="0"/>
              <a:t> هوای قسمتهای مختلف در محیط کار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/>
              <a:t>رعایت تهویه کافی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/>
              <a:t>بهینه سازی موتورهای با سوخت فسیلی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/>
              <a:t>توجه به غلظت مجاز و حداکثرمجاز</a:t>
            </a:r>
            <a:r>
              <a:rPr lang="en-US" dirty="0"/>
              <a:t>Co</a:t>
            </a:r>
            <a:r>
              <a:rPr lang="fa-IR" dirty="0"/>
              <a:t> </a:t>
            </a:r>
            <a:endParaRPr lang="fa-IR" dirty="0" smtClean="0"/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نصب حسگر و هشدار دهنده مناسب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/>
              <a:t>بازرسی سیستم گرمایی توسط کارشناس بطور سالانه</a:t>
            </a:r>
            <a:endParaRPr lang="fa-IR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پیشگیری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82" y="1752600"/>
            <a:ext cx="4162018" cy="4267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توجه به مواردی از قبیل :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نشت گاز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دودکش مسدود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لوله دودکش شکسته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ماشین روشن در محیط بسته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وجود کلاهک در دودکش ها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استفاده از وسایل استاندارد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وضعیت آبگرمکن های دیواری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وجود دودکش مستقل برای هر وسیله</a:t>
            </a:r>
          </a:p>
          <a:p>
            <a:pPr lvl="0" algn="r" rtl="1">
              <a:buClr>
                <a:prstClr val="white">
                  <a:shade val="95000"/>
                </a:prstClr>
              </a:buClr>
              <a:buFont typeface="Wingdings" pitchFamily="2" charset="2"/>
              <a:buChar char="q"/>
            </a:pPr>
            <a:r>
              <a:rPr lang="fa-IR" dirty="0">
                <a:solidFill>
                  <a:prstClr val="white"/>
                </a:solidFill>
                <a:cs typeface="B Nazanin" pitchFamily="2" charset="-78"/>
              </a:rPr>
              <a:t>رعایت مسایل فنی</a:t>
            </a:r>
          </a:p>
        </p:txBody>
      </p:sp>
    </p:spTree>
    <p:extLst>
      <p:ext uri="{BB962C8B-B14F-4D97-AF65-F5344CB8AC3E}">
        <p14:creationId xmlns:p14="http://schemas.microsoft.com/office/powerpoint/2010/main" val="173720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pPr rtl="1"/>
            <a:r>
              <a:rPr lang="fa-IR" sz="6600" dirty="0" smtClean="0">
                <a:cs typeface="B Nikoo" pitchFamily="2" charset="-78"/>
              </a:rPr>
              <a:t>مسمومیت با منوکسید کربن</a:t>
            </a:r>
            <a:r>
              <a:rPr lang="fa-IR" dirty="0" smtClean="0">
                <a:cs typeface="B Nikoo" pitchFamily="2" charset="-78"/>
              </a:rPr>
              <a:t/>
            </a:r>
            <a:br>
              <a:rPr lang="fa-IR" dirty="0" smtClean="0">
                <a:cs typeface="B Nikoo" pitchFamily="2" charset="-78"/>
              </a:rPr>
            </a:br>
            <a:r>
              <a:rPr lang="fa-IR" dirty="0">
                <a:cs typeface="B Nikoo" pitchFamily="2" charset="-78"/>
              </a:rPr>
              <a:t/>
            </a:r>
            <a:br>
              <a:rPr lang="fa-IR" dirty="0">
                <a:cs typeface="B Nikoo" pitchFamily="2" charset="-78"/>
              </a:rPr>
            </a:br>
            <a:r>
              <a:rPr lang="en-US" dirty="0" smtClean="0">
                <a:cs typeface="B Nazanin" pitchFamily="2" charset="-78"/>
              </a:rPr>
              <a:t/>
            </a:r>
            <a:br>
              <a:rPr lang="en-US" dirty="0" smtClean="0">
                <a:cs typeface="B Nazanin" pitchFamily="2" charset="-78"/>
              </a:rPr>
            </a:br>
            <a:r>
              <a:rPr lang="en-US" sz="8000" dirty="0" smtClean="0">
                <a:solidFill>
                  <a:srgbClr val="FF0000"/>
                </a:solidFill>
                <a:latin typeface="Castellar" pitchFamily="18" charset="0"/>
                <a:cs typeface="B Nazanin" pitchFamily="2" charset="-78"/>
              </a:rPr>
              <a:t>CO Poisoning</a:t>
            </a:r>
            <a:endParaRPr lang="en-US" sz="8000" dirty="0">
              <a:solidFill>
                <a:srgbClr val="FF0000"/>
              </a:solidFill>
              <a:latin typeface="Castellar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252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پیش آگهی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Nazanin" pitchFamily="2" charset="-78"/>
              </a:rPr>
              <a:t>درصورت مسمومیت شدید حتی با درمان مناسب هم امکان آسیب مغزی وجود دارد.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درصورت تماس طولانی با مقادیر کم نیز فرد دچار بیماریهای قلبی میشود.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تماس طولانی با گاز </a:t>
            </a:r>
            <a:r>
              <a:rPr lang="en-US" sz="3200" dirty="0" smtClean="0">
                <a:cs typeface="B Nazanin" pitchFamily="2" charset="-78"/>
              </a:rPr>
              <a:t>Co</a:t>
            </a:r>
            <a:r>
              <a:rPr lang="fa-IR" sz="3200" dirty="0" smtClean="0">
                <a:cs typeface="B Nazanin" pitchFamily="2" charset="-78"/>
              </a:rPr>
              <a:t> باعث اختلال رفتاری و کاهش ضریب هوشی و حافظه میشود.</a:t>
            </a:r>
            <a:endParaRPr lang="en-US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309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fa-IR" sz="8800" dirty="0" smtClean="0"/>
              <a:t>خسته نباشید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38830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470025"/>
          </a:xfrm>
        </p:spPr>
        <p:txBody>
          <a:bodyPr/>
          <a:lstStyle/>
          <a:p>
            <a:pPr rtl="1"/>
            <a:r>
              <a:rPr lang="fa-IR" dirty="0" smtClean="0">
                <a:cs typeface="B Nazanin" pitchFamily="2" charset="-78"/>
              </a:rPr>
              <a:t>منوکسید کربن</a:t>
            </a:r>
            <a:r>
              <a:rPr lang="en-US" dirty="0">
                <a:cs typeface="B Nazanin" pitchFamily="2" charset="-78"/>
              </a:rPr>
              <a:t> </a:t>
            </a:r>
            <a:r>
              <a:rPr lang="en-US" dirty="0" smtClean="0">
                <a:cs typeface="B Nazanin" pitchFamily="2" charset="-78"/>
              </a:rPr>
              <a:t> CO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2133600"/>
            <a:ext cx="7772400" cy="434340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cs typeface="B Nazanin" pitchFamily="2" charset="-78"/>
              </a:rPr>
              <a:t>منوکسید یکی از  شایعترین علت مرگ در مسمومیتهاست.</a:t>
            </a:r>
          </a:p>
          <a:p>
            <a:pPr algn="r" rtl="1"/>
            <a:r>
              <a:rPr lang="fa-IR" sz="3600" dirty="0" smtClean="0">
                <a:cs typeface="B Nazanin" pitchFamily="2" charset="-78"/>
              </a:rPr>
              <a:t>گازی بیرنگ، بی بو و بی مزه و با اثر شیمیایی</a:t>
            </a:r>
            <a:r>
              <a:rPr lang="en-US" sz="3600" dirty="0" smtClean="0">
                <a:cs typeface="B Nazanin" pitchFamily="2" charset="-78"/>
              </a:rPr>
              <a:t>  </a:t>
            </a:r>
            <a:r>
              <a:rPr lang="fa-IR" sz="3600" dirty="0" smtClean="0">
                <a:cs typeface="B Nazanin" pitchFamily="2" charset="-78"/>
              </a:rPr>
              <a:t> </a:t>
            </a:r>
            <a:r>
              <a:rPr lang="en-US" sz="3600" dirty="0" smtClean="0">
                <a:latin typeface="ae_Rehan" pitchFamily="18" charset="-78"/>
                <a:cs typeface="ae_Rehan" pitchFamily="18" charset="-78"/>
              </a:rPr>
              <a:t>Silent Killer</a:t>
            </a:r>
          </a:p>
          <a:p>
            <a:pPr algn="r" rtl="1"/>
            <a:r>
              <a:rPr lang="fa-IR" sz="3600" dirty="0" smtClean="0">
                <a:cs typeface="B Nazanin" pitchFamily="2" charset="-78"/>
              </a:rPr>
              <a:t>سبک تر از </a:t>
            </a:r>
            <a:r>
              <a:rPr lang="en-US" sz="3600" dirty="0" smtClean="0">
                <a:cs typeface="B Nazanin" pitchFamily="2" charset="-78"/>
              </a:rPr>
              <a:t>O2</a:t>
            </a:r>
            <a:r>
              <a:rPr lang="fa-IR" sz="3600" dirty="0" smtClean="0">
                <a:cs typeface="B Nazanin" pitchFamily="2" charset="-78"/>
              </a:rPr>
              <a:t> و با میل ترکیبی بیشتر با هموگلوبین خون نسبت به اکسیژن</a:t>
            </a:r>
            <a:endParaRPr lang="en-US" sz="36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65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 تولید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از سوخت ناقص همه سوختهای آلی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بنزین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زغال سنگ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نفت سفید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گاز طبیعی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همچنین مواد دیگر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چوب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پلاستیک</a:t>
            </a:r>
            <a:endParaRPr lang="en-US" sz="36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46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وسایل ایجاد کننده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0"/>
            <a:ext cx="4529677" cy="37338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انواع بخاریهای گازی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شومینه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آبگرمکن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اجاق گاز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بخاریهای زغالی و نفتی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منابع روشنایی گازسوز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فرهای آشپزخانه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تجهیزات صنعتی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500" dirty="0">
                <a:cs typeface="B Nazanin" pitchFamily="2" charset="-78"/>
              </a:rPr>
              <a:t>خودروها</a:t>
            </a:r>
            <a:endParaRPr lang="en-US" sz="3500" dirty="0">
              <a:cs typeface="B Nazanin" pitchFamily="2" charset="-78"/>
            </a:endParaRP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2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مکانیسم آسیب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r" rtl="1">
              <a:buNone/>
            </a:pPr>
            <a:r>
              <a:rPr lang="fa-IR" sz="3600" dirty="0" smtClean="0">
                <a:cs typeface="B Nazanin" pitchFamily="2" charset="-78"/>
              </a:rPr>
              <a:t>با ایجاد هایپوکسی :</a:t>
            </a:r>
          </a:p>
          <a:p>
            <a:pPr marL="137160" indent="0" algn="just" rtl="1">
              <a:buNone/>
            </a:pPr>
            <a:r>
              <a:rPr lang="fa-IR" sz="3600" dirty="0" smtClean="0">
                <a:cs typeface="B Nazanin" pitchFamily="2" charset="-78"/>
              </a:rPr>
              <a:t>به دلیل میل ترکیبی بالا با گلبولهای قرمز خون نسبت به اکسیژن و جلوگیری از ترکیب، حمل و رساندن اکسیژن به بافتهای بدن</a:t>
            </a:r>
            <a:endParaRPr lang="en-US" sz="36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98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اعضای مهم متحمل آسیب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5400" dirty="0" smtClean="0">
                <a:cs typeface="B Nazanin" pitchFamily="2" charset="-78"/>
              </a:rPr>
              <a:t>مغز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5400" dirty="0" smtClean="0">
                <a:cs typeface="B Nazanin" pitchFamily="2" charset="-78"/>
              </a:rPr>
              <a:t>نخاع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5400" dirty="0" smtClean="0">
                <a:cs typeface="B Nazanin" pitchFamily="2" charset="-78"/>
              </a:rPr>
              <a:t>قلب</a:t>
            </a:r>
            <a:endParaRPr lang="en-US" sz="5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9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نیمه عمر </a:t>
            </a:r>
            <a:r>
              <a:rPr lang="en-US" dirty="0" smtClean="0"/>
              <a:t>Co </a:t>
            </a:r>
            <a:r>
              <a:rPr lang="en-US" dirty="0" err="1" smtClean="0"/>
              <a:t>Hb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در هوای آزاد :</a:t>
            </a:r>
          </a:p>
          <a:p>
            <a:pPr marL="137160" indent="0" algn="r" rtl="1">
              <a:buNone/>
            </a:pPr>
            <a:r>
              <a:rPr lang="fa-IR" sz="3600" dirty="0" smtClean="0">
                <a:cs typeface="B Nazanin" pitchFamily="2" charset="-78"/>
              </a:rPr>
              <a:t>حدود 6-5 ساعت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درصورت استفاده از ماسک یکطرفه با 100% </a:t>
            </a:r>
            <a:r>
              <a:rPr lang="en-US" sz="3600" dirty="0" smtClean="0">
                <a:cs typeface="B Nazanin" pitchFamily="2" charset="-78"/>
              </a:rPr>
              <a:t>O2</a:t>
            </a:r>
            <a:r>
              <a:rPr lang="fa-IR" sz="3600" dirty="0" smtClean="0">
                <a:cs typeface="B Nazanin" pitchFamily="2" charset="-78"/>
              </a:rPr>
              <a:t> :</a:t>
            </a:r>
          </a:p>
          <a:p>
            <a:pPr marL="137160" indent="0" algn="r" rtl="1">
              <a:buNone/>
            </a:pPr>
            <a:r>
              <a:rPr lang="fa-IR" sz="3600" dirty="0" smtClean="0">
                <a:cs typeface="B Nazanin" pitchFamily="2" charset="-78"/>
              </a:rPr>
              <a:t>حدود 80 دقیقه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3600" dirty="0" smtClean="0">
                <a:cs typeface="B Nazanin" pitchFamily="2" charset="-78"/>
              </a:rPr>
              <a:t>در صورت استفاده از اکسیژن پرفشار :</a:t>
            </a:r>
          </a:p>
          <a:p>
            <a:pPr marL="137160" indent="0" algn="r" rtl="1">
              <a:buNone/>
            </a:pPr>
            <a:r>
              <a:rPr lang="fa-IR" sz="3600" dirty="0" smtClean="0">
                <a:cs typeface="B Nazanin" pitchFamily="2" charset="-78"/>
              </a:rPr>
              <a:t>حدود 23 دقیقه</a:t>
            </a:r>
            <a:endParaRPr lang="en-US" sz="36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836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گروههای در معرض خطر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همه افراد مخصوصاً :</a:t>
            </a:r>
          </a:p>
          <a:p>
            <a:pPr algn="just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امدادگران آتش نشانی، کارگران صنایع مثل جوشکاری، پالایش نفت، فولاد، کاغذسازی، کوره های ذوب و استخراج آهن، تولید فرمالدئید و غیره</a:t>
            </a:r>
          </a:p>
          <a:p>
            <a:pPr algn="just" rtl="1">
              <a:buFont typeface="Wingdings" pitchFamily="2" charset="2"/>
              <a:buChar char="q"/>
            </a:pPr>
            <a:r>
              <a:rPr lang="fa-IR" sz="3200" dirty="0" smtClean="0">
                <a:cs typeface="B Nazanin" pitchFamily="2" charset="-78"/>
              </a:rPr>
              <a:t>افراد سیگاری 10-3 درصد بیشتر در معرض مسمومیت با</a:t>
            </a:r>
            <a:r>
              <a:rPr lang="fa-IR" sz="3200" dirty="0"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منوکسید می باشند.</a:t>
            </a:r>
            <a:endParaRPr lang="en-US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60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346</TotalTime>
  <Words>731</Words>
  <Application>Microsoft Office PowerPoint</Application>
  <PresentationFormat>On-screen Show (4:3)</PresentationFormat>
  <Paragraphs>131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.</vt:lpstr>
      <vt:lpstr>مسمومیت با منوکسید کربن   CO Poisoning</vt:lpstr>
      <vt:lpstr>منوکسید کربن  CO </vt:lpstr>
      <vt:lpstr>منابع تولید</vt:lpstr>
      <vt:lpstr>وسایل ایجاد کننده</vt:lpstr>
      <vt:lpstr>مکانیسم آسیب</vt:lpstr>
      <vt:lpstr>اعضای مهم متحمل آسیب </vt:lpstr>
      <vt:lpstr>نیمه عمر Co Hb</vt:lpstr>
      <vt:lpstr>گروههای در معرض خطر</vt:lpstr>
      <vt:lpstr>علایم و نشانه های مسمومیت</vt:lpstr>
      <vt:lpstr>علایم زودرس مسمومیت CO </vt:lpstr>
      <vt:lpstr>.</vt:lpstr>
      <vt:lpstr>تغییرات اکسیژن هوا بعد از آلودگی با CO</vt:lpstr>
      <vt:lpstr>تظاهرات بالینی براساس میزان Co Hb </vt:lpstr>
      <vt:lpstr>در تشدید علایم مسمومیت : </vt:lpstr>
      <vt:lpstr>تشخیص</vt:lpstr>
      <vt:lpstr>اقدامات در صورت شک به مسمومیت با Co</vt:lpstr>
      <vt:lpstr>پیشگیری</vt:lpstr>
      <vt:lpstr>پیشگیری</vt:lpstr>
      <vt:lpstr>پیش آگهی</vt:lpstr>
      <vt:lpstr>خسته نباشید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مسمومیت با منوکسید کربن  CO Poisoning</dc:title>
  <dc:creator>YASIN</dc:creator>
  <cp:lastModifiedBy>YASIN</cp:lastModifiedBy>
  <cp:revision>52</cp:revision>
  <dcterms:created xsi:type="dcterms:W3CDTF">2016-11-12T13:41:37Z</dcterms:created>
  <dcterms:modified xsi:type="dcterms:W3CDTF">2016-11-13T06:22:29Z</dcterms:modified>
</cp:coreProperties>
</file>