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322" r:id="rId4"/>
    <p:sldId id="323"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274" r:id="rId22"/>
    <p:sldId id="329" r:id="rId23"/>
    <p:sldId id="277" r:id="rId24"/>
    <p:sldId id="279" r:id="rId25"/>
    <p:sldId id="280" r:id="rId26"/>
    <p:sldId id="281" r:id="rId27"/>
    <p:sldId id="282" r:id="rId28"/>
    <p:sldId id="283" r:id="rId29"/>
    <p:sldId id="284" r:id="rId30"/>
    <p:sldId id="285" r:id="rId31"/>
    <p:sldId id="298" r:id="rId32"/>
    <p:sldId id="286" r:id="rId33"/>
    <p:sldId id="287" r:id="rId34"/>
    <p:sldId id="288" r:id="rId35"/>
    <p:sldId id="289" r:id="rId36"/>
    <p:sldId id="290" r:id="rId37"/>
    <p:sldId id="330" r:id="rId38"/>
    <p:sldId id="291" r:id="rId39"/>
    <p:sldId id="299" r:id="rId40"/>
    <p:sldId id="300" r:id="rId41"/>
    <p:sldId id="292" r:id="rId42"/>
    <p:sldId id="293" r:id="rId43"/>
    <p:sldId id="301" r:id="rId44"/>
    <p:sldId id="29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9622"/>
    <a:srgbClr val="FF9E1D"/>
    <a:srgbClr val="D68B1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60" autoAdjust="0"/>
  </p:normalViewPr>
  <p:slideViewPr>
    <p:cSldViewPr>
      <p:cViewPr>
        <p:scale>
          <a:sx n="70" d="100"/>
          <a:sy n="70" d="100"/>
        </p:scale>
        <p:origin x="-1368" y="48"/>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9C97329-9222-46F5-A36A-C10D4E3D4930}" type="datetimeFigureOut">
              <a:rPr lang="fa-IR" smtClean="0"/>
              <a:t>1440/03/26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86A3919-6A4D-4500-B204-C765374804B7}" type="slidenum">
              <a:rPr lang="fa-IR" smtClean="0"/>
              <a:t>‹#›</a:t>
            </a:fld>
            <a:endParaRPr lang="fa-IR"/>
          </a:p>
        </p:txBody>
      </p:sp>
    </p:spTree>
    <p:extLst>
      <p:ext uri="{BB962C8B-B14F-4D97-AF65-F5344CB8AC3E}">
        <p14:creationId xmlns:p14="http://schemas.microsoft.com/office/powerpoint/2010/main" val="8746817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75" y="4273300"/>
            <a:ext cx="7772400" cy="859205"/>
          </a:xfrm>
          <a:effectLst>
            <a:outerShdw blurRad="50800" dist="38100" dir="2700000" algn="tl" rotWithShape="0">
              <a:prstClr val="black">
                <a:alpha val="40000"/>
              </a:prstClr>
            </a:outerShdw>
          </a:effectLst>
        </p:spPr>
        <p:txBody>
          <a:bodyPr>
            <a:normAutofit/>
          </a:bodyPr>
          <a:lstStyle>
            <a:lvl1pPr algn="r">
              <a:defRPr sz="3600">
                <a:solidFill>
                  <a:srgbClr val="FFC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128720" y="5036825"/>
            <a:ext cx="6400800" cy="835455"/>
          </a:xfrm>
        </p:spPr>
        <p:txBody>
          <a:bodyPr>
            <a:normAutofit/>
          </a:bodyPr>
          <a:lstStyle>
            <a:lvl1pPr marL="0" indent="0" algn="r">
              <a:buNone/>
              <a:defRPr sz="28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55C2B07-7E32-4CB8-B80C-67DB78E4E8A6}" type="datetime1">
              <a:rPr lang="en-US" smtClean="0"/>
              <a:t>12/4/2018</a:t>
            </a:fld>
            <a:endParaRPr lang="en-US"/>
          </a:p>
        </p:txBody>
      </p:sp>
      <p:sp>
        <p:nvSpPr>
          <p:cNvPr id="5" name="Footer Placeholder 4"/>
          <p:cNvSpPr>
            <a:spLocks noGrp="1"/>
          </p:cNvSpPr>
          <p:nvPr>
            <p:ph type="ftr" sz="quarter" idx="11"/>
          </p:nvPr>
        </p:nvSpPr>
        <p:spPr/>
        <p:txBody>
          <a:bodyPr/>
          <a:lstStyle/>
          <a:p>
            <a:r>
              <a:rPr lang="fa-IR" smtClean="0"/>
              <a:t>اداره آموزش اورژانس تهران</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DA7FB8-5100-4D39-A3DD-0D1A08FFCDDA}" type="datetime1">
              <a:rPr lang="en-US" smtClean="0"/>
              <a:t>12/4/2018</a:t>
            </a:fld>
            <a:endParaRPr lang="en-US"/>
          </a:p>
        </p:txBody>
      </p:sp>
      <p:sp>
        <p:nvSpPr>
          <p:cNvPr id="6" name="Footer Placeholder 5"/>
          <p:cNvSpPr>
            <a:spLocks noGrp="1"/>
          </p:cNvSpPr>
          <p:nvPr>
            <p:ph type="ftr" sz="quarter" idx="11"/>
          </p:nvPr>
        </p:nvSpPr>
        <p:spPr/>
        <p:txBody>
          <a:bodyPr/>
          <a:lstStyle/>
          <a:p>
            <a:r>
              <a:rPr lang="fa-IR" smtClean="0"/>
              <a:t>اداره آموزش اورژانس تهران</a:t>
            </a:r>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F7547C-D70C-4B77-BCDB-EF8D613F16BC}" type="datetime1">
              <a:rPr lang="en-US" smtClean="0"/>
              <a:t>12/4/2018</a:t>
            </a:fld>
            <a:endParaRPr lang="en-US"/>
          </a:p>
        </p:txBody>
      </p:sp>
      <p:sp>
        <p:nvSpPr>
          <p:cNvPr id="5" name="Footer Placeholder 4"/>
          <p:cNvSpPr>
            <a:spLocks noGrp="1"/>
          </p:cNvSpPr>
          <p:nvPr>
            <p:ph type="ftr" sz="quarter" idx="11"/>
          </p:nvPr>
        </p:nvSpPr>
        <p:spPr/>
        <p:txBody>
          <a:bodyPr/>
          <a:lstStyle/>
          <a:p>
            <a:r>
              <a:rPr lang="fa-IR" smtClean="0"/>
              <a:t>اداره آموزش اورژانس تهران</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421868-A867-4DF0-B385-677C0AEA783D}" type="datetime1">
              <a:rPr lang="en-US" smtClean="0"/>
              <a:t>12/4/2018</a:t>
            </a:fld>
            <a:endParaRPr lang="en-US"/>
          </a:p>
        </p:txBody>
      </p:sp>
      <p:sp>
        <p:nvSpPr>
          <p:cNvPr id="5" name="Footer Placeholder 4"/>
          <p:cNvSpPr>
            <a:spLocks noGrp="1"/>
          </p:cNvSpPr>
          <p:nvPr>
            <p:ph type="ftr" sz="quarter" idx="11"/>
          </p:nvPr>
        </p:nvSpPr>
        <p:spPr/>
        <p:txBody>
          <a:bodyPr/>
          <a:lstStyle/>
          <a:p>
            <a:r>
              <a:rPr lang="fa-IR" smtClean="0"/>
              <a:t>اداره آموزش اورژانس تهران</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1143000"/>
          </a:xfrm>
        </p:spPr>
        <p:txBody>
          <a:bodyPr>
            <a:normAutofit/>
          </a:bodyPr>
          <a:lstStyle>
            <a:lvl1pPr algn="r" rtl="1">
              <a:defRPr sz="3600">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818180"/>
            <a:ext cx="8229600" cy="3918803"/>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A7A3DC5-A531-46C8-B247-D1BE9FF48D67}" type="datetime1">
              <a:rPr lang="en-US" smtClean="0"/>
              <a:t>12/4/2018</a:t>
            </a:fld>
            <a:endParaRPr lang="en-US"/>
          </a:p>
        </p:txBody>
      </p:sp>
      <p:sp>
        <p:nvSpPr>
          <p:cNvPr id="5" name="Footer Placeholder 4"/>
          <p:cNvSpPr>
            <a:spLocks noGrp="1"/>
          </p:cNvSpPr>
          <p:nvPr>
            <p:ph type="ftr" sz="quarter" idx="11"/>
          </p:nvPr>
        </p:nvSpPr>
        <p:spPr/>
        <p:txBody>
          <a:bodyPr/>
          <a:lstStyle>
            <a:lvl1pPr algn="r" rtl="1">
              <a:defRPr sz="1600">
                <a:solidFill>
                  <a:schemeClr val="bg1"/>
                </a:solidFill>
              </a:defRPr>
            </a:lvl1pPr>
          </a:lstStyle>
          <a:p>
            <a:r>
              <a:rPr lang="fa-IR" dirty="0" smtClean="0"/>
              <a:t>اداره آموزش اورژانس تهران</a:t>
            </a:r>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970" y="5505009"/>
            <a:ext cx="2443280" cy="1352991"/>
          </a:xfrm>
          <a:prstGeom prst="rect">
            <a:avLst/>
          </a:prstGeom>
        </p:spPr>
      </p:pic>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1544" y="374900"/>
            <a:ext cx="7016195" cy="1143000"/>
          </a:xfrm>
        </p:spPr>
        <p:txBody>
          <a:bodyPr>
            <a:normAutofit/>
          </a:bodyPr>
          <a:lstStyle>
            <a:lvl1pPr algn="l">
              <a:defRPr sz="3600">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1545" y="1544098"/>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F3589FB-9926-4824-8471-6F2DAD2F0285}" type="datetime1">
              <a:rPr lang="en-US" smtClean="0"/>
              <a:t>12/4/2018</a:t>
            </a:fld>
            <a:endParaRPr lang="en-US"/>
          </a:p>
        </p:txBody>
      </p:sp>
      <p:sp>
        <p:nvSpPr>
          <p:cNvPr id="5" name="Footer Placeholder 4"/>
          <p:cNvSpPr>
            <a:spLocks noGrp="1"/>
          </p:cNvSpPr>
          <p:nvPr>
            <p:ph type="ftr" sz="quarter" idx="11"/>
          </p:nvPr>
        </p:nvSpPr>
        <p:spPr/>
        <p:txBody>
          <a:bodyPr/>
          <a:lstStyle/>
          <a:p>
            <a:r>
              <a:rPr lang="fa-IR" smtClean="0"/>
              <a:t>اداره آموزش اورژانس تهران</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8937A1-E26D-4FE7-AACA-3BFC2F803E31}" type="datetime1">
              <a:rPr lang="en-US" smtClean="0"/>
              <a:t>12/4/2018</a:t>
            </a:fld>
            <a:endParaRPr lang="en-US"/>
          </a:p>
        </p:txBody>
      </p:sp>
      <p:sp>
        <p:nvSpPr>
          <p:cNvPr id="5" name="Footer Placeholder 4"/>
          <p:cNvSpPr>
            <a:spLocks noGrp="1"/>
          </p:cNvSpPr>
          <p:nvPr>
            <p:ph type="ftr" sz="quarter" idx="11"/>
          </p:nvPr>
        </p:nvSpPr>
        <p:spPr/>
        <p:txBody>
          <a:bodyPr/>
          <a:lstStyle/>
          <a:p>
            <a:r>
              <a:rPr lang="fa-IR" smtClean="0"/>
              <a:t>اداره آموزش اورژانس تهران</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BA73B9-5EBB-4FE2-9D99-8007C6971DF3}" type="datetime1">
              <a:rPr lang="en-US" smtClean="0"/>
              <a:t>12/4/2018</a:t>
            </a:fld>
            <a:endParaRPr lang="en-US"/>
          </a:p>
        </p:txBody>
      </p:sp>
      <p:sp>
        <p:nvSpPr>
          <p:cNvPr id="6" name="Footer Placeholder 5"/>
          <p:cNvSpPr>
            <a:spLocks noGrp="1"/>
          </p:cNvSpPr>
          <p:nvPr>
            <p:ph type="ftr" sz="quarter" idx="11"/>
          </p:nvPr>
        </p:nvSpPr>
        <p:spPr/>
        <p:txBody>
          <a:bodyPr/>
          <a:lstStyle/>
          <a:p>
            <a:r>
              <a:rPr lang="fa-IR" smtClean="0"/>
              <a:t>اداره آموزش اورژانس تهران</a:t>
            </a:r>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17065"/>
            <a:ext cx="8229600" cy="1143000"/>
          </a:xfrm>
        </p:spPr>
        <p:txBody>
          <a:bodyPr>
            <a:normAutofit/>
          </a:bodyPr>
          <a:lstStyle>
            <a:lvl1pPr algn="l">
              <a:defRPr sz="3600">
                <a:solidFill>
                  <a:srgbClr val="FFC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341022"/>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970885"/>
            <a:ext cx="4040188"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2341022"/>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970885"/>
            <a:ext cx="404177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A9F0E8C9-8D22-4888-BC09-D214D128ADCA}" type="datetime1">
              <a:rPr lang="en-US" smtClean="0"/>
              <a:t>12/4/2018</a:t>
            </a:fld>
            <a:endParaRPr lang="en-US"/>
          </a:p>
        </p:txBody>
      </p:sp>
      <p:sp>
        <p:nvSpPr>
          <p:cNvPr id="8" name="Footer Placeholder 7"/>
          <p:cNvSpPr>
            <a:spLocks noGrp="1"/>
          </p:cNvSpPr>
          <p:nvPr>
            <p:ph type="ftr" sz="quarter" idx="11"/>
          </p:nvPr>
        </p:nvSpPr>
        <p:spPr/>
        <p:txBody>
          <a:bodyPr/>
          <a:lstStyle/>
          <a:p>
            <a:r>
              <a:rPr lang="fa-IR" smtClean="0"/>
              <a:t>اداره آموزش اورژانس تهران</a:t>
            </a:r>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7625FC-6E0E-4956-8DBF-C976701521B6}" type="datetime1">
              <a:rPr lang="en-US" smtClean="0"/>
              <a:t>12/4/2018</a:t>
            </a:fld>
            <a:endParaRPr lang="en-US"/>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8B671-9C3A-4BBA-BE7F-4486735E78A9}" type="datetime1">
              <a:rPr lang="en-US" smtClean="0"/>
              <a:t>12/4/2018</a:t>
            </a:fld>
            <a:endParaRPr lang="en-US"/>
          </a:p>
        </p:txBody>
      </p:sp>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DFE96-750C-4A65-BC12-5D26152970CC}" type="datetime1">
              <a:rPr lang="en-US" smtClean="0"/>
              <a:t>12/4/2018</a:t>
            </a:fld>
            <a:endParaRPr lang="en-US"/>
          </a:p>
        </p:txBody>
      </p:sp>
      <p:sp>
        <p:nvSpPr>
          <p:cNvPr id="6" name="Footer Placeholder 5"/>
          <p:cNvSpPr>
            <a:spLocks noGrp="1"/>
          </p:cNvSpPr>
          <p:nvPr>
            <p:ph type="ftr" sz="quarter" idx="11"/>
          </p:nvPr>
        </p:nvSpPr>
        <p:spPr/>
        <p:txBody>
          <a:bodyPr/>
          <a:lstStyle/>
          <a:p>
            <a:r>
              <a:rPr lang="fa-IR" smtClean="0"/>
              <a:t>اداره آموزش اورژانس تهران</a:t>
            </a:r>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FF783-CEEE-4452-9EBE-45FC865FF93A}" type="datetime1">
              <a:rPr lang="en-US" smtClean="0"/>
              <a:t>12/4/2018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a-IR" smtClean="0"/>
              <a:t>اداره آموزش اورژانس تهران</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خونریزی و آسیب های بافت نرم</a:t>
            </a:r>
            <a:endParaRPr lang="en-US" dirty="0"/>
          </a:p>
        </p:txBody>
      </p:sp>
      <p:sp>
        <p:nvSpPr>
          <p:cNvPr id="3" name="Subtitle 2"/>
          <p:cNvSpPr>
            <a:spLocks noGrp="1"/>
          </p:cNvSpPr>
          <p:nvPr>
            <p:ph type="subTitle" idx="1"/>
          </p:nvPr>
        </p:nvSpPr>
        <p:spPr>
          <a:xfrm>
            <a:off x="2128720" y="5566870"/>
            <a:ext cx="6400800" cy="835455"/>
          </a:xfrm>
        </p:spPr>
        <p:txBody>
          <a:bodyPr/>
          <a:lstStyle/>
          <a:p>
            <a:r>
              <a:rPr lang="fa-IR" dirty="0" smtClean="0"/>
              <a:t>اداره آموزش اورژانس تهران</a:t>
            </a:r>
            <a:endParaRPr lang="en-US"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763525"/>
          </a:xfrm>
        </p:spPr>
        <p:txBody>
          <a:bodyPr>
            <a:normAutofit fontScale="90000"/>
          </a:bodyPr>
          <a:lstStyle/>
          <a:p>
            <a:r>
              <a:rPr lang="fa-IR" b="1" dirty="0"/>
              <a:t>انواع خونریزی خارجی شامل:</a:t>
            </a:r>
            <a:br>
              <a:rPr lang="fa-IR" b="1" dirty="0"/>
            </a:br>
            <a:endParaRPr lang="fa-IR" b="1" dirty="0"/>
          </a:p>
        </p:txBody>
      </p:sp>
      <p:sp>
        <p:nvSpPr>
          <p:cNvPr id="4" name="Footer Placeholder 3"/>
          <p:cNvSpPr>
            <a:spLocks noGrp="1"/>
          </p:cNvSpPr>
          <p:nvPr>
            <p:ph type="ftr" sz="quarter" idx="11"/>
          </p:nvPr>
        </p:nvSpPr>
        <p:spPr/>
        <p:txBody>
          <a:bodyPr/>
          <a:lstStyle/>
          <a:p>
            <a:r>
              <a:rPr lang="fa-IR" dirty="0" smtClean="0">
                <a:solidFill>
                  <a:srgbClr val="FFC000"/>
                </a:solidFill>
              </a:rPr>
              <a:t>اداره آموزش اورژانس تهران</a:t>
            </a:r>
            <a:endParaRPr lang="en-US" dirty="0">
              <a:solidFill>
                <a:srgbClr val="FFC000"/>
              </a:solidFill>
            </a:endParaRPr>
          </a:p>
        </p:txBody>
      </p:sp>
      <p:sp>
        <p:nvSpPr>
          <p:cNvPr id="3" name="Content Placeholder 2"/>
          <p:cNvSpPr>
            <a:spLocks noGrp="1"/>
          </p:cNvSpPr>
          <p:nvPr>
            <p:ph idx="1"/>
          </p:nvPr>
        </p:nvSpPr>
        <p:spPr>
          <a:xfrm>
            <a:off x="754375" y="2054655"/>
            <a:ext cx="8229600" cy="3918803"/>
          </a:xfrm>
        </p:spPr>
        <p:txBody>
          <a:bodyPr>
            <a:normAutofit fontScale="85000" lnSpcReduction="20000"/>
          </a:bodyPr>
          <a:lstStyle/>
          <a:p>
            <a:pPr marL="205795" indent="-171496" algn="r" defTabSz="685983" rtl="1" fontAlgn="auto">
              <a:spcAft>
                <a:spcPts val="0"/>
              </a:spcAft>
              <a:buFont typeface="Wingdings" panose="05000000000000000000" pitchFamily="2" charset="2"/>
              <a:buNone/>
              <a:defRPr/>
            </a:pPr>
            <a:endParaRPr lang="fa-IR" b="1" dirty="0"/>
          </a:p>
          <a:p>
            <a:pPr marL="205795" indent="-171496" algn="r" defTabSz="685983" rtl="1" fontAlgn="auto">
              <a:spcAft>
                <a:spcPts val="0"/>
              </a:spcAft>
              <a:buFont typeface="Wingdings" panose="05000000000000000000" pitchFamily="2" charset="2"/>
              <a:buNone/>
              <a:defRPr/>
            </a:pPr>
            <a:r>
              <a:rPr lang="fa-IR" sz="3300" b="1" dirty="0">
                <a:cs typeface="B Mitra" pitchFamily="2" charset="-78"/>
              </a:rPr>
              <a:t>1- شریانی:(سرخرگی)</a:t>
            </a:r>
          </a:p>
          <a:p>
            <a:pPr marL="205795" indent="-171496" algn="r" defTabSz="685983" rtl="1" fontAlgn="auto">
              <a:spcAft>
                <a:spcPts val="0"/>
              </a:spcAft>
              <a:buFont typeface="Wingdings" panose="05000000000000000000" pitchFamily="2" charset="2"/>
              <a:buNone/>
              <a:defRPr/>
            </a:pPr>
            <a:r>
              <a:rPr lang="fa-IR" dirty="0">
                <a:cs typeface="B Mitra" pitchFamily="2" charset="-78"/>
              </a:rPr>
              <a:t>خونریزی شریانی به عنوان عامل تهدید کننده حیات مطرح می باشد. و خون از محل بریدگی به صورت سریع  و نبض دار خارج می شود و رنگ خون به رنگ قرمز روشن می باشد</a:t>
            </a:r>
            <a:r>
              <a:rPr lang="fa-IR" dirty="0"/>
              <a:t>.</a:t>
            </a:r>
          </a:p>
          <a:p>
            <a:pPr marL="205795" indent="-171496" algn="r" defTabSz="685983" rtl="1" fontAlgn="auto">
              <a:spcAft>
                <a:spcPts val="0"/>
              </a:spcAft>
              <a:buFont typeface="Wingdings" panose="05000000000000000000" pitchFamily="2" charset="2"/>
              <a:buNone/>
              <a:defRPr/>
            </a:pPr>
            <a:endParaRPr lang="fa-IR" dirty="0"/>
          </a:p>
          <a:p>
            <a:pPr marL="205795" indent="-171496" algn="r" defTabSz="685983" rtl="1" fontAlgn="auto">
              <a:spcAft>
                <a:spcPts val="0"/>
              </a:spcAft>
              <a:buFont typeface="Wingdings" panose="05000000000000000000" pitchFamily="2" charset="2"/>
              <a:buNone/>
              <a:defRPr/>
            </a:pPr>
            <a:r>
              <a:rPr lang="fa-IR" sz="3300" b="1" dirty="0">
                <a:cs typeface="B Mitra" pitchFamily="2" charset="-78"/>
              </a:rPr>
              <a:t>2- وریدی:(سیاهرگی)</a:t>
            </a:r>
          </a:p>
          <a:p>
            <a:pPr marL="205795" indent="-171496" algn="r" defTabSz="685983" rtl="1" fontAlgn="auto">
              <a:spcAft>
                <a:spcPts val="0"/>
              </a:spcAft>
              <a:buFont typeface="Wingdings" panose="05000000000000000000" pitchFamily="2" charset="2"/>
              <a:buNone/>
              <a:defRPr/>
            </a:pPr>
            <a:r>
              <a:rPr lang="fa-IR" dirty="0">
                <a:cs typeface="B Mitra" pitchFamily="2" charset="-78"/>
              </a:rPr>
              <a:t>در خونریزی وریدی، خون آهسته و به رنگ قرمز تیره می باشد. و حجم خون ممکن زیاد باشد ولی کنترل خونریزی میسر است.</a:t>
            </a:r>
          </a:p>
          <a:p>
            <a:pPr marL="205795" indent="-171496" algn="r" defTabSz="685983" rtl="1" fontAlgn="auto">
              <a:spcAft>
                <a:spcPts val="0"/>
              </a:spcAft>
              <a:buFont typeface="Wingdings" panose="05000000000000000000" pitchFamily="2" charset="2"/>
              <a:buNone/>
              <a:defRPr/>
            </a:pPr>
            <a:endParaRPr lang="fa-IR" dirty="0">
              <a:cs typeface="B Mitra" pitchFamily="2" charset="-78"/>
            </a:endParaRPr>
          </a:p>
          <a:p>
            <a:pPr marL="205795" indent="-171496" algn="r" defTabSz="685983" rtl="1" fontAlgn="auto">
              <a:spcAft>
                <a:spcPts val="0"/>
              </a:spcAft>
              <a:buFont typeface="Wingdings" panose="05000000000000000000" pitchFamily="2" charset="2"/>
              <a:buNone/>
              <a:defRPr/>
            </a:pPr>
            <a:r>
              <a:rPr lang="fa-IR" sz="3900" b="1" dirty="0">
                <a:cs typeface="B Mitra" pitchFamily="2" charset="-78"/>
              </a:rPr>
              <a:t>3- مویرگی:</a:t>
            </a:r>
            <a:r>
              <a:rPr lang="fa-IR" sz="3900" b="1" dirty="0"/>
              <a:t>  </a:t>
            </a:r>
            <a:endParaRPr lang="en-US" sz="3900" b="1" dirty="0"/>
          </a:p>
          <a:p>
            <a:endParaRPr lang="en-US" dirty="0"/>
          </a:p>
        </p:txBody>
      </p:sp>
    </p:spTree>
    <p:extLst>
      <p:ext uri="{BB962C8B-B14F-4D97-AF65-F5344CB8AC3E}">
        <p14:creationId xmlns:p14="http://schemas.microsoft.com/office/powerpoint/2010/main" val="289777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5" name="Picture 2" descr="C:\Documents and Settings\Dear-User\My Documents\My Pictures\انواع خونريزي.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76" y="1489224"/>
            <a:ext cx="9036050" cy="39370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53988"/>
            <a:ext cx="9144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1"/>
          <p:cNvSpPr txBox="1">
            <a:spLocks/>
          </p:cNvSpPr>
          <p:nvPr/>
        </p:nvSpPr>
        <p:spPr>
          <a:xfrm>
            <a:off x="906463" y="6448425"/>
            <a:ext cx="4979987" cy="1809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a-IR" smtClean="0"/>
              <a:t>ویژه آموزش همگانی اورژانس تهران     </a:t>
            </a:r>
            <a:endParaRPr lang="fa-IR" dirty="0"/>
          </a:p>
        </p:txBody>
      </p:sp>
    </p:spTree>
    <p:extLst>
      <p:ext uri="{BB962C8B-B14F-4D97-AF65-F5344CB8AC3E}">
        <p14:creationId xmlns:p14="http://schemas.microsoft.com/office/powerpoint/2010/main" val="3290693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10"/>
            <a:ext cx="8229600" cy="801037"/>
          </a:xfrm>
        </p:spPr>
        <p:txBody>
          <a:bodyPr>
            <a:normAutofit/>
          </a:bodyPr>
          <a:lstStyle/>
          <a:p>
            <a:r>
              <a:rPr lang="fa-IR" b="1" dirty="0"/>
              <a:t>روش های کنترل خونریزی خارجی:(کمک های اولیه)</a:t>
            </a:r>
          </a:p>
        </p:txBody>
      </p:sp>
      <p:sp>
        <p:nvSpPr>
          <p:cNvPr id="4" name="Footer Placeholder 3"/>
          <p:cNvSpPr>
            <a:spLocks noGrp="1"/>
          </p:cNvSpPr>
          <p:nvPr>
            <p:ph type="ftr" sz="quarter" idx="11"/>
          </p:nvPr>
        </p:nvSpPr>
        <p:spPr>
          <a:xfrm>
            <a:off x="3124200" y="6396753"/>
            <a:ext cx="2895600" cy="255887"/>
          </a:xfrm>
        </p:spPr>
        <p:txBody>
          <a:bodyPr/>
          <a:lstStyle/>
          <a:p>
            <a:r>
              <a:rPr lang="fa-IR" dirty="0" smtClean="0"/>
              <a:t>اداره آموزش اورژانس تهران</a:t>
            </a:r>
            <a:endParaRPr lang="en-US" dirty="0"/>
          </a:p>
        </p:txBody>
      </p:sp>
      <p:sp>
        <p:nvSpPr>
          <p:cNvPr id="3" name="Content Placeholder 2"/>
          <p:cNvSpPr>
            <a:spLocks noGrp="1"/>
          </p:cNvSpPr>
          <p:nvPr>
            <p:ph idx="1"/>
          </p:nvPr>
        </p:nvSpPr>
        <p:spPr>
          <a:xfrm>
            <a:off x="601670" y="2360065"/>
            <a:ext cx="8229600" cy="3918803"/>
          </a:xfrm>
        </p:spPr>
        <p:txBody>
          <a:bodyPr/>
          <a:lstStyle/>
          <a:p>
            <a:pPr marL="204788" lvl="0" indent="-171450" algn="r" defTabSz="685800" rtl="1" fontAlgn="base">
              <a:lnSpc>
                <a:spcPct val="80000"/>
              </a:lnSpc>
              <a:spcBef>
                <a:spcPts val="1350"/>
              </a:spcBef>
              <a:spcAft>
                <a:spcPct val="0"/>
              </a:spcAft>
              <a:buClr>
                <a:prstClr val="black"/>
              </a:buClr>
              <a:buSzPct val="80000"/>
              <a:buNone/>
            </a:pPr>
            <a:endParaRPr lang="fa-IR" altLang="en-US" sz="1600" dirty="0">
              <a:solidFill>
                <a:prstClr val="white"/>
              </a:solidFill>
              <a:latin typeface="Century Gothic"/>
              <a:cs typeface="B Titr" pitchFamily="2" charset="-78"/>
            </a:endParaRPr>
          </a:p>
          <a:p>
            <a:pPr marL="204788" lvl="0" indent="-171450" algn="r" defTabSz="685800" rtl="1" fontAlgn="base">
              <a:lnSpc>
                <a:spcPct val="80000"/>
              </a:lnSpc>
              <a:spcBef>
                <a:spcPts val="1350"/>
              </a:spcBef>
              <a:spcAft>
                <a:spcPct val="0"/>
              </a:spcAft>
              <a:buClr>
                <a:prstClr val="black"/>
              </a:buClr>
              <a:buSzPct val="80000"/>
              <a:buNone/>
            </a:pPr>
            <a:r>
              <a:rPr lang="fa-IR" altLang="en-US" sz="2400" dirty="0">
                <a:solidFill>
                  <a:prstClr val="white"/>
                </a:solidFill>
                <a:latin typeface="Century Gothic"/>
                <a:cs typeface="B Mitra" pitchFamily="2" charset="-78"/>
              </a:rPr>
              <a:t>1 -فشار مستقیم موضعی و بالا نگه داشتن عضوازسطح قلب:</a:t>
            </a:r>
          </a:p>
          <a:p>
            <a:pPr marL="204788" lvl="0" indent="-171450" algn="r" defTabSz="685800" rtl="1" fontAlgn="base">
              <a:lnSpc>
                <a:spcPct val="80000"/>
              </a:lnSpc>
              <a:spcBef>
                <a:spcPts val="1350"/>
              </a:spcBef>
              <a:spcAft>
                <a:spcPct val="0"/>
              </a:spcAft>
              <a:buClr>
                <a:prstClr val="black"/>
              </a:buClr>
              <a:buSzPct val="80000"/>
              <a:buNone/>
            </a:pPr>
            <a:r>
              <a:rPr lang="fa-IR" altLang="en-US" sz="1800" dirty="0">
                <a:solidFill>
                  <a:prstClr val="white"/>
                </a:solidFill>
                <a:latin typeface="Century Gothic"/>
                <a:cs typeface="B Mitra" pitchFamily="2" charset="-78"/>
              </a:rPr>
              <a:t>برای فشار دادن ترجیحاً از گاز استریل استفاده شود و اگر در دسترس نبود از پارچه تمیز استفاده کنیم </a:t>
            </a:r>
            <a:r>
              <a:rPr lang="fa-IR" altLang="en-US" sz="1800" dirty="0" smtClean="0">
                <a:solidFill>
                  <a:prstClr val="white"/>
                </a:solidFill>
                <a:latin typeface="Century Gothic"/>
                <a:cs typeface="B Mitra" pitchFamily="2" charset="-78"/>
              </a:rPr>
              <a:t>.</a:t>
            </a:r>
          </a:p>
          <a:p>
            <a:pPr marL="204788" lvl="0" indent="-171450" algn="r" defTabSz="685800" rtl="1" fontAlgn="base">
              <a:lnSpc>
                <a:spcPct val="80000"/>
              </a:lnSpc>
              <a:spcBef>
                <a:spcPts val="1350"/>
              </a:spcBef>
              <a:spcAft>
                <a:spcPct val="0"/>
              </a:spcAft>
              <a:buClr>
                <a:prstClr val="black"/>
              </a:buClr>
              <a:buSzPct val="80000"/>
              <a:buNone/>
            </a:pPr>
            <a:endParaRPr lang="fa-IR" altLang="en-US" sz="1800" dirty="0">
              <a:solidFill>
                <a:prstClr val="white"/>
              </a:solidFill>
              <a:latin typeface="Century Gothic"/>
              <a:cs typeface="B Mitra" pitchFamily="2" charset="-78"/>
            </a:endParaRPr>
          </a:p>
          <a:p>
            <a:pPr marL="204788" lvl="0" indent="-171450" algn="r" defTabSz="685800" rtl="1" fontAlgn="base">
              <a:lnSpc>
                <a:spcPct val="80000"/>
              </a:lnSpc>
              <a:spcBef>
                <a:spcPts val="1350"/>
              </a:spcBef>
              <a:spcAft>
                <a:spcPct val="0"/>
              </a:spcAft>
              <a:buClr>
                <a:prstClr val="black"/>
              </a:buClr>
              <a:buSzPct val="80000"/>
              <a:buNone/>
            </a:pPr>
            <a:r>
              <a:rPr lang="fa-IR" altLang="en-US" sz="1800" b="1" dirty="0" smtClean="0">
                <a:solidFill>
                  <a:prstClr val="white"/>
                </a:solidFill>
                <a:latin typeface="Century Gothic"/>
                <a:cs typeface="B Mitra" pitchFamily="2" charset="-78"/>
              </a:rPr>
              <a:t>2-استفاده </a:t>
            </a:r>
            <a:r>
              <a:rPr lang="fa-IR" altLang="en-US" sz="1800" b="1" dirty="0">
                <a:solidFill>
                  <a:prstClr val="white"/>
                </a:solidFill>
                <a:latin typeface="Century Gothic"/>
                <a:cs typeface="B Mitra" pitchFamily="2" charset="-78"/>
              </a:rPr>
              <a:t>از آتل:</a:t>
            </a:r>
          </a:p>
          <a:p>
            <a:pPr marL="204788" lvl="0" indent="-171450" algn="r" defTabSz="685800" rtl="1" fontAlgn="base">
              <a:lnSpc>
                <a:spcPct val="80000"/>
              </a:lnSpc>
              <a:spcBef>
                <a:spcPts val="1350"/>
              </a:spcBef>
              <a:spcAft>
                <a:spcPct val="0"/>
              </a:spcAft>
              <a:buClr>
                <a:prstClr val="black"/>
              </a:buClr>
              <a:buSzPct val="80000"/>
              <a:buNone/>
            </a:pPr>
            <a:r>
              <a:rPr lang="fa-IR" altLang="en-US" sz="1800" b="1" dirty="0">
                <a:solidFill>
                  <a:prstClr val="white"/>
                </a:solidFill>
                <a:latin typeface="Century Gothic"/>
                <a:cs typeface="B Mitra" pitchFamily="2" charset="-78"/>
              </a:rPr>
              <a:t>که شامل آتل معمو لی و بادی می باشد. </a:t>
            </a:r>
            <a:endParaRPr lang="fa-IR" altLang="en-US" sz="1800" b="1" dirty="0" smtClean="0">
              <a:solidFill>
                <a:prstClr val="white"/>
              </a:solidFill>
              <a:latin typeface="Century Gothic"/>
              <a:cs typeface="B Mitra" pitchFamily="2" charset="-78"/>
            </a:endParaRPr>
          </a:p>
          <a:p>
            <a:pPr marL="204788" lvl="0" indent="-171450" algn="r" defTabSz="685800" rtl="1" fontAlgn="base">
              <a:lnSpc>
                <a:spcPct val="80000"/>
              </a:lnSpc>
              <a:spcBef>
                <a:spcPts val="1350"/>
              </a:spcBef>
              <a:spcAft>
                <a:spcPct val="0"/>
              </a:spcAft>
              <a:buClr>
                <a:prstClr val="black"/>
              </a:buClr>
              <a:buSzPct val="80000"/>
              <a:buNone/>
            </a:pPr>
            <a:endParaRPr lang="fa-IR" altLang="en-US" sz="1800" b="1" dirty="0">
              <a:solidFill>
                <a:prstClr val="white"/>
              </a:solidFill>
              <a:latin typeface="Century Gothic"/>
              <a:cs typeface="B Mitra" pitchFamily="2" charset="-78"/>
            </a:endParaRPr>
          </a:p>
          <a:p>
            <a:pPr marL="204788" lvl="0" indent="-171450" algn="r" defTabSz="685800" rtl="1" fontAlgn="base">
              <a:lnSpc>
                <a:spcPct val="80000"/>
              </a:lnSpc>
              <a:spcBef>
                <a:spcPts val="1350"/>
              </a:spcBef>
              <a:spcAft>
                <a:spcPct val="0"/>
              </a:spcAft>
              <a:buClr>
                <a:prstClr val="black"/>
              </a:buClr>
              <a:buSzPct val="80000"/>
              <a:buNone/>
            </a:pPr>
            <a:r>
              <a:rPr lang="fa-IR" altLang="en-US" sz="1800" b="1" dirty="0" smtClean="0">
                <a:solidFill>
                  <a:prstClr val="white"/>
                </a:solidFill>
                <a:latin typeface="Century Gothic"/>
                <a:cs typeface="B Mitra" pitchFamily="2" charset="-78"/>
              </a:rPr>
              <a:t>3- </a:t>
            </a:r>
            <a:r>
              <a:rPr lang="fa-IR" altLang="en-US" sz="1800" b="1" dirty="0">
                <a:solidFill>
                  <a:prstClr val="white"/>
                </a:solidFill>
                <a:latin typeface="Century Gothic"/>
                <a:cs typeface="B Mitra" pitchFamily="2" charset="-78"/>
              </a:rPr>
              <a:t>بستن </a:t>
            </a:r>
            <a:r>
              <a:rPr lang="fa-IR" altLang="en-US" sz="1800" b="1" dirty="0" smtClean="0">
                <a:solidFill>
                  <a:prstClr val="white"/>
                </a:solidFill>
                <a:latin typeface="Century Gothic"/>
                <a:cs typeface="B Mitra" pitchFamily="2" charset="-78"/>
              </a:rPr>
              <a:t>تورنیکه: </a:t>
            </a:r>
            <a:r>
              <a:rPr lang="fa-IR" altLang="en-US" sz="1800" b="1" dirty="0">
                <a:solidFill>
                  <a:prstClr val="white"/>
                </a:solidFill>
                <a:latin typeface="Century Gothic"/>
                <a:cs typeface="B Mitra" pitchFamily="2" charset="-78"/>
              </a:rPr>
              <a:t>( به عنوان آخرین چاره)</a:t>
            </a:r>
          </a:p>
          <a:p>
            <a:pPr marL="204788" lvl="0" indent="-171450" algn="r" defTabSz="685800" rtl="1" fontAlgn="base">
              <a:lnSpc>
                <a:spcPct val="80000"/>
              </a:lnSpc>
              <a:spcBef>
                <a:spcPts val="1350"/>
              </a:spcBef>
              <a:spcAft>
                <a:spcPct val="0"/>
              </a:spcAft>
              <a:buClr>
                <a:prstClr val="black"/>
              </a:buClr>
              <a:buSzPct val="80000"/>
              <a:buNone/>
            </a:pPr>
            <a:r>
              <a:rPr lang="fa-IR" altLang="en-US" sz="1800" b="1" dirty="0">
                <a:solidFill>
                  <a:prstClr val="white"/>
                </a:solidFill>
                <a:latin typeface="Century Gothic"/>
                <a:cs typeface="B Mitra" pitchFamily="2" charset="-78"/>
              </a:rPr>
              <a:t> به عنوان آخرین آقدام محسوب می شود زیرا پس از بستن تورنیکت هیچ خونی به اندام های پائین تر نمی رسد.</a:t>
            </a:r>
            <a:endParaRPr lang="en-US" altLang="en-US" sz="1800" b="1" dirty="0">
              <a:solidFill>
                <a:prstClr val="white"/>
              </a:solidFill>
              <a:latin typeface="Century Gothic"/>
              <a:cs typeface="B Mitra" pitchFamily="2" charset="-78"/>
            </a:endParaRPr>
          </a:p>
          <a:p>
            <a:endParaRPr lang="en-US" dirty="0"/>
          </a:p>
        </p:txBody>
      </p:sp>
    </p:spTree>
    <p:extLst>
      <p:ext uri="{BB962C8B-B14F-4D97-AF65-F5344CB8AC3E}">
        <p14:creationId xmlns:p14="http://schemas.microsoft.com/office/powerpoint/2010/main" val="970416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45719"/>
          </a:xfrm>
        </p:spPr>
        <p:txBody>
          <a:bodyPr>
            <a:normAutofit fontScale="90000"/>
          </a:bodyPr>
          <a:lstStyle/>
          <a:p>
            <a:r>
              <a:rPr lang="fa-IR" dirty="0" smtClean="0"/>
              <a:t> </a:t>
            </a:r>
            <a:endParaRPr lang="fa-IR" dirty="0"/>
          </a:p>
        </p:txBody>
      </p:sp>
      <p:sp>
        <p:nvSpPr>
          <p:cNvPr id="3" name="Content Placeholder 2"/>
          <p:cNvSpPr>
            <a:spLocks noGrp="1"/>
          </p:cNvSpPr>
          <p:nvPr>
            <p:ph idx="1"/>
          </p:nvPr>
        </p:nvSpPr>
        <p:spPr>
          <a:xfrm>
            <a:off x="8641080" y="2818180"/>
            <a:ext cx="45719" cy="763525"/>
          </a:xfrm>
        </p:spPr>
        <p:txBody>
          <a:bodyPr/>
          <a:lstStyle/>
          <a:p>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596540"/>
            <a:ext cx="4071937" cy="4572000"/>
          </a:xfrm>
          <a:prstGeom prst="rect">
            <a:avLst/>
          </a:prstGeom>
        </p:spPr>
      </p:pic>
      <p:pic>
        <p:nvPicPr>
          <p:cNvPr id="6" name="Picture 9" descr="C:\Documents and Settings\Dear-User\My Documents\My Pictures\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60" y="159654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93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152705"/>
          </a:xfrm>
        </p:spPr>
        <p:txBody>
          <a:bodyPr>
            <a:normAutofit fontScale="90000"/>
          </a:bodyPr>
          <a:lstStyle/>
          <a:p>
            <a:r>
              <a:rPr lang="fa-IR"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5195" y="1749245"/>
            <a:ext cx="7482545" cy="498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272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7029" y="3168098"/>
            <a:ext cx="4669941" cy="321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937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763525"/>
          </a:xfrm>
        </p:spPr>
        <p:txBody>
          <a:bodyPr/>
          <a:lstStyle/>
          <a:p>
            <a:r>
              <a:rPr lang="fa-IR" b="1" dirty="0"/>
              <a:t> </a:t>
            </a:r>
            <a:r>
              <a:rPr lang="fa-IR" b="1" dirty="0" smtClean="0"/>
              <a:t>پانسمان :</a:t>
            </a:r>
            <a:endParaRPr lang="fa-IR" b="1"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sp>
        <p:nvSpPr>
          <p:cNvPr id="3" name="Content Placeholder 2"/>
          <p:cNvSpPr>
            <a:spLocks noGrp="1"/>
          </p:cNvSpPr>
          <p:nvPr>
            <p:ph idx="1"/>
          </p:nvPr>
        </p:nvSpPr>
        <p:spPr>
          <a:xfrm>
            <a:off x="601670" y="2207361"/>
            <a:ext cx="8229600" cy="4071508"/>
          </a:xfrm>
        </p:spPr>
        <p:txBody>
          <a:bodyPr>
            <a:normAutofit fontScale="70000" lnSpcReduction="20000"/>
          </a:bodyPr>
          <a:lstStyle/>
          <a:p>
            <a:pPr marL="205795" lvl="0" indent="-171496" algn="r" defTabSz="685983" rtl="1">
              <a:lnSpc>
                <a:spcPct val="80000"/>
              </a:lnSpc>
              <a:spcBef>
                <a:spcPts val="1350"/>
              </a:spcBef>
              <a:buClr>
                <a:prstClr val="black"/>
              </a:buClr>
              <a:buSzPct val="80000"/>
              <a:buNone/>
              <a:defRPr/>
            </a:pPr>
            <a:r>
              <a:rPr lang="fa-IR" sz="2400" dirty="0">
                <a:solidFill>
                  <a:prstClr val="white"/>
                </a:solidFill>
                <a:latin typeface="Century Gothic"/>
                <a:cs typeface="B Koodak" pitchFamily="2" charset="-78"/>
              </a:rPr>
              <a:t> </a:t>
            </a:r>
            <a:r>
              <a:rPr lang="fa-IR" b="1" dirty="0">
                <a:solidFill>
                  <a:prstClr val="white"/>
                </a:solidFill>
                <a:latin typeface="Century Gothic"/>
                <a:cs typeface="B Koodak" pitchFamily="2" charset="-78"/>
              </a:rPr>
              <a:t>پانسمان:</a:t>
            </a:r>
            <a:r>
              <a:rPr lang="en-US" b="1" dirty="0">
                <a:solidFill>
                  <a:prstClr val="white"/>
                </a:solidFill>
                <a:latin typeface="Century Gothic"/>
                <a:cs typeface="B Koodak" pitchFamily="2" charset="-78"/>
              </a:rPr>
              <a:t> </a:t>
            </a:r>
            <a:r>
              <a:rPr lang="fa-IR" sz="2600" dirty="0">
                <a:solidFill>
                  <a:prstClr val="white"/>
                </a:solidFill>
                <a:latin typeface="Century Gothic"/>
                <a:cs typeface="B Mitra" pitchFamily="2" charset="-78"/>
              </a:rPr>
              <a:t>روی زخم ها باید به درستی پوشیده شود وهمچنین و پوشش آن نیز ثابت گردد. به پوشاندن استریل روی زخم پانسمان گویند</a:t>
            </a:r>
            <a:r>
              <a:rPr lang="fa-IR" sz="2600" dirty="0" smtClean="0">
                <a:solidFill>
                  <a:prstClr val="white"/>
                </a:solidFill>
                <a:latin typeface="Century Gothic"/>
                <a:cs typeface="B Mitra" pitchFamily="2" charset="-78"/>
              </a:rPr>
              <a:t>.</a:t>
            </a:r>
          </a:p>
          <a:p>
            <a:pPr marL="205795" lvl="0" indent="-171496" algn="r" defTabSz="685983" rtl="1">
              <a:lnSpc>
                <a:spcPct val="80000"/>
              </a:lnSpc>
              <a:spcBef>
                <a:spcPts val="1350"/>
              </a:spcBef>
              <a:buClr>
                <a:prstClr val="black"/>
              </a:buClr>
              <a:buSzPct val="80000"/>
              <a:buNone/>
              <a:defRPr/>
            </a:pPr>
            <a:endParaRPr lang="fa-IR" sz="2600" dirty="0">
              <a:solidFill>
                <a:prstClr val="white"/>
              </a:solidFill>
              <a:latin typeface="Century Gothic"/>
              <a:cs typeface="B Mitra" pitchFamily="2" charset="-78"/>
            </a:endParaRPr>
          </a:p>
          <a:p>
            <a:pPr marL="205795" lvl="0" indent="-171496" algn="r" defTabSz="685983" rtl="1">
              <a:lnSpc>
                <a:spcPct val="80000"/>
              </a:lnSpc>
              <a:spcBef>
                <a:spcPts val="1350"/>
              </a:spcBef>
              <a:buClr>
                <a:prstClr val="black"/>
              </a:buClr>
              <a:buSzPct val="80000"/>
              <a:buNone/>
              <a:defRPr/>
            </a:pPr>
            <a:r>
              <a:rPr lang="fa-IR" sz="2600" dirty="0">
                <a:solidFill>
                  <a:prstClr val="white"/>
                </a:solidFill>
                <a:latin typeface="Century Gothic"/>
                <a:cs typeface="B Mitra" pitchFamily="2" charset="-78"/>
              </a:rPr>
              <a:t> </a:t>
            </a:r>
            <a:r>
              <a:rPr lang="fa-IR" sz="2600" dirty="0" smtClean="0">
                <a:solidFill>
                  <a:prstClr val="white"/>
                </a:solidFill>
                <a:latin typeface="Century Gothic"/>
                <a:cs typeface="B Mitra" pitchFamily="2" charset="-78"/>
              </a:rPr>
              <a:t> </a:t>
            </a:r>
            <a:r>
              <a:rPr lang="fa-IR" sz="3600" b="1" dirty="0" smtClean="0">
                <a:solidFill>
                  <a:prstClr val="white"/>
                </a:solidFill>
                <a:latin typeface="Century Gothic"/>
                <a:cs typeface="B Koodak" pitchFamily="2" charset="-78"/>
              </a:rPr>
              <a:t>بانداژ</a:t>
            </a:r>
            <a:r>
              <a:rPr lang="fa-IR" sz="3100" dirty="0" smtClean="0">
                <a:solidFill>
                  <a:prstClr val="white"/>
                </a:solidFill>
                <a:latin typeface="Century Gothic"/>
                <a:cs typeface="B Koodak" pitchFamily="2" charset="-78"/>
              </a:rPr>
              <a:t>: </a:t>
            </a:r>
            <a:r>
              <a:rPr lang="fa-IR" sz="2600" dirty="0">
                <a:solidFill>
                  <a:prstClr val="white"/>
                </a:solidFill>
                <a:latin typeface="Century Gothic"/>
                <a:cs typeface="B Mitra" pitchFamily="2" charset="-78"/>
              </a:rPr>
              <a:t>بانداژ پوشش روی پانسمان را ثابت و محک نکه می دارد</a:t>
            </a:r>
          </a:p>
          <a:p>
            <a:pPr marL="205795" lvl="0" indent="-171496" algn="r" defTabSz="685983" rtl="1">
              <a:lnSpc>
                <a:spcPct val="80000"/>
              </a:lnSpc>
              <a:spcBef>
                <a:spcPts val="1350"/>
              </a:spcBef>
              <a:buClr>
                <a:prstClr val="black"/>
              </a:buClr>
              <a:buSzPct val="80000"/>
              <a:buNone/>
              <a:defRPr/>
            </a:pPr>
            <a:r>
              <a:rPr lang="fa-IR" sz="3300" b="1" dirty="0" smtClean="0">
                <a:solidFill>
                  <a:prstClr val="white"/>
                </a:solidFill>
                <a:latin typeface="Century Gothic"/>
                <a:cs typeface="B Mitra" pitchFamily="2" charset="-78"/>
              </a:rPr>
              <a:t>  </a:t>
            </a:r>
          </a:p>
          <a:p>
            <a:pPr marL="205795" lvl="0" indent="-171496" algn="r" defTabSz="685983" rtl="1">
              <a:lnSpc>
                <a:spcPct val="80000"/>
              </a:lnSpc>
              <a:spcBef>
                <a:spcPts val="1350"/>
              </a:spcBef>
              <a:buClr>
                <a:prstClr val="black"/>
              </a:buClr>
              <a:buSzPct val="80000"/>
              <a:buNone/>
              <a:defRPr/>
            </a:pPr>
            <a:r>
              <a:rPr lang="fa-IR" sz="3300" b="1" dirty="0" smtClean="0">
                <a:solidFill>
                  <a:prstClr val="white"/>
                </a:solidFill>
                <a:latin typeface="Century Gothic"/>
                <a:cs typeface="B Koodak" pitchFamily="2" charset="-78"/>
              </a:rPr>
              <a:t>هدف </a:t>
            </a:r>
            <a:r>
              <a:rPr lang="fa-IR" sz="3300" b="1" dirty="0">
                <a:solidFill>
                  <a:prstClr val="white"/>
                </a:solidFill>
                <a:latin typeface="Century Gothic"/>
                <a:cs typeface="B Koodak" pitchFamily="2" charset="-78"/>
              </a:rPr>
              <a:t>ازپانسمان و بانداژ:</a:t>
            </a:r>
            <a:endParaRPr lang="en-US" sz="3300" b="1" dirty="0">
              <a:solidFill>
                <a:prstClr val="white"/>
              </a:solidFill>
              <a:latin typeface="Century Gothic"/>
              <a:cs typeface="B Koodak" pitchFamily="2" charset="-78"/>
            </a:endParaRPr>
          </a:p>
          <a:p>
            <a:pPr marL="205795" lvl="0" indent="-171496" algn="r" defTabSz="685983" rtl="1">
              <a:lnSpc>
                <a:spcPct val="90000"/>
              </a:lnSpc>
              <a:spcBef>
                <a:spcPts val="1350"/>
              </a:spcBef>
              <a:buClr>
                <a:prstClr val="black"/>
              </a:buClr>
              <a:buSzPct val="80000"/>
              <a:buNone/>
              <a:defRPr/>
            </a:pPr>
            <a:r>
              <a:rPr lang="fa-IR" sz="2600" b="1" dirty="0">
                <a:solidFill>
                  <a:prstClr val="white"/>
                </a:solidFill>
                <a:latin typeface="Century Gothic"/>
                <a:cs typeface="B Koodak" pitchFamily="2" charset="-78"/>
              </a:rPr>
              <a:t>   </a:t>
            </a:r>
            <a:r>
              <a:rPr lang="fa-IR" sz="2100" b="1" dirty="0">
                <a:solidFill>
                  <a:prstClr val="white"/>
                </a:solidFill>
                <a:latin typeface="Century Gothic"/>
                <a:cs typeface="B Mitra" pitchFamily="2" charset="-78"/>
              </a:rPr>
              <a:t>1-کنترل خونریزی</a:t>
            </a:r>
          </a:p>
          <a:p>
            <a:pPr marL="205795" lvl="0" indent="-171496" algn="r" defTabSz="685983" rtl="1">
              <a:lnSpc>
                <a:spcPct val="90000"/>
              </a:lnSpc>
              <a:spcBef>
                <a:spcPts val="1350"/>
              </a:spcBef>
              <a:buClr>
                <a:prstClr val="black"/>
              </a:buClr>
              <a:buSzPct val="80000"/>
              <a:buNone/>
              <a:defRPr/>
            </a:pPr>
            <a:r>
              <a:rPr lang="fa-IR" sz="2100" b="1" dirty="0">
                <a:solidFill>
                  <a:prstClr val="white"/>
                </a:solidFill>
                <a:latin typeface="Century Gothic"/>
                <a:cs typeface="B Mitra" pitchFamily="2" charset="-78"/>
              </a:rPr>
              <a:t>   2- پیشگیری از عفونت زخم</a:t>
            </a:r>
          </a:p>
          <a:p>
            <a:pPr marL="205795" lvl="0" indent="-171496" algn="r" defTabSz="685983" rtl="1">
              <a:lnSpc>
                <a:spcPct val="90000"/>
              </a:lnSpc>
              <a:spcBef>
                <a:spcPts val="1350"/>
              </a:spcBef>
              <a:buClr>
                <a:prstClr val="black"/>
              </a:buClr>
              <a:buSzPct val="80000"/>
              <a:buNone/>
              <a:defRPr/>
            </a:pPr>
            <a:r>
              <a:rPr lang="fa-IR" sz="2100" b="1" dirty="0">
                <a:solidFill>
                  <a:prstClr val="white"/>
                </a:solidFill>
                <a:latin typeface="Century Gothic"/>
                <a:cs typeface="B Mitra" pitchFamily="2" charset="-78"/>
              </a:rPr>
              <a:t>   3- خشک نگه داستن محل زخم</a:t>
            </a:r>
          </a:p>
          <a:p>
            <a:pPr marL="205795" lvl="0" indent="-171496" algn="r" defTabSz="685983" rtl="1">
              <a:lnSpc>
                <a:spcPct val="90000"/>
              </a:lnSpc>
              <a:spcBef>
                <a:spcPts val="1350"/>
              </a:spcBef>
              <a:buClr>
                <a:prstClr val="black"/>
              </a:buClr>
              <a:buSzPct val="80000"/>
              <a:buNone/>
              <a:defRPr/>
            </a:pPr>
            <a:r>
              <a:rPr lang="fa-IR" sz="2100" b="1" dirty="0">
                <a:solidFill>
                  <a:prstClr val="white"/>
                </a:solidFill>
                <a:latin typeface="Century Gothic"/>
                <a:cs typeface="B Mitra" pitchFamily="2" charset="-78"/>
              </a:rPr>
              <a:t>   4- بی حرکت سازی محل زخم</a:t>
            </a:r>
          </a:p>
          <a:p>
            <a:pPr marL="205795" lvl="0" indent="-171496" algn="r" defTabSz="685983" rtl="1">
              <a:lnSpc>
                <a:spcPct val="90000"/>
              </a:lnSpc>
              <a:spcBef>
                <a:spcPts val="1350"/>
              </a:spcBef>
              <a:buClr>
                <a:prstClr val="black"/>
              </a:buClr>
              <a:buSzPct val="80000"/>
              <a:buNone/>
              <a:defRPr/>
            </a:pPr>
            <a:r>
              <a:rPr lang="fa-IR" sz="2100" b="1" dirty="0">
                <a:solidFill>
                  <a:prstClr val="white"/>
                </a:solidFill>
                <a:latin typeface="Century Gothic"/>
                <a:cs typeface="B Mitra" pitchFamily="2" charset="-78"/>
              </a:rPr>
              <a:t>   5- حفظ زخم ازآسیب های جدی تر</a:t>
            </a:r>
          </a:p>
          <a:p>
            <a:pPr marL="205795" lvl="0" indent="-171496" algn="r" defTabSz="685983" rtl="1">
              <a:lnSpc>
                <a:spcPct val="90000"/>
              </a:lnSpc>
              <a:spcBef>
                <a:spcPts val="1350"/>
              </a:spcBef>
              <a:buClr>
                <a:prstClr val="black"/>
              </a:buClr>
              <a:buSzPct val="80000"/>
              <a:buNone/>
              <a:defRPr/>
            </a:pPr>
            <a:r>
              <a:rPr lang="fa-IR" sz="2100" b="1" dirty="0">
                <a:solidFill>
                  <a:prstClr val="white"/>
                </a:solidFill>
                <a:latin typeface="Century Gothic"/>
                <a:cs typeface="B Mitra" pitchFamily="2" charset="-78"/>
              </a:rPr>
              <a:t>   6- جلوگیری از تورم</a:t>
            </a:r>
            <a:r>
              <a:rPr lang="fa-IR" sz="2100" b="1" dirty="0">
                <a:solidFill>
                  <a:prstClr val="white"/>
                </a:solidFill>
                <a:latin typeface="Century Gothic"/>
                <a:cs typeface="B Koodak" pitchFamily="2" charset="-78"/>
              </a:rPr>
              <a:t> </a:t>
            </a:r>
            <a:endParaRPr lang="en-US" sz="2100" b="1" dirty="0">
              <a:solidFill>
                <a:prstClr val="white"/>
              </a:solidFill>
              <a:latin typeface="Century Gothic"/>
              <a:cs typeface="B Koodak" pitchFamily="2" charset="-78"/>
            </a:endParaRPr>
          </a:p>
          <a:p>
            <a:endParaRPr lang="en-US" dirty="0"/>
          </a:p>
        </p:txBody>
      </p:sp>
    </p:spTree>
    <p:extLst>
      <p:ext uri="{BB962C8B-B14F-4D97-AF65-F5344CB8AC3E}">
        <p14:creationId xmlns:p14="http://schemas.microsoft.com/office/powerpoint/2010/main" val="3724893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توجه:</a:t>
            </a:r>
          </a:p>
        </p:txBody>
      </p:sp>
      <p:sp>
        <p:nvSpPr>
          <p:cNvPr id="3" name="Content Placeholder 2"/>
          <p:cNvSpPr>
            <a:spLocks noGrp="1"/>
          </p:cNvSpPr>
          <p:nvPr>
            <p:ph idx="1"/>
          </p:nvPr>
        </p:nvSpPr>
        <p:spPr/>
        <p:txBody>
          <a:bodyPr/>
          <a:lstStyle/>
          <a:p>
            <a:pPr algn="r" rtl="1"/>
            <a:r>
              <a:rPr lang="fa-IR" dirty="0"/>
              <a:t>پوشش روی زخم ها باید به حدی سفت بسته شود که جلوی خونریزی را بگیرد ولی مانع خونرسانی به بافتها نشود جهت پانسمان باید از گاز استریل یا از تنظیف جاذب رطوبت و یا چسب های حاوی بخش جاذب استفاده کرد ولی در مواقع امدادی می توان از چند دستمال تمیز، حوله، البسه و یا هر پوشاک تمیزی استفاده کرد. </a:t>
            </a:r>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38425"/>
            <a:ext cx="2901396" cy="167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539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9" name="Picture 15" descr="Family%20First%20Aid%20K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3624" y="2665476"/>
            <a:ext cx="5292475" cy="3688494"/>
          </a:xfrm>
          <a:noFill/>
          <a:ln w="31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15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اصول پانسمان و بانداژ:</a:t>
            </a:r>
          </a:p>
        </p:txBody>
      </p:sp>
      <p:sp>
        <p:nvSpPr>
          <p:cNvPr id="3" name="Content Placeholder 2"/>
          <p:cNvSpPr>
            <a:spLocks noGrp="1"/>
          </p:cNvSpPr>
          <p:nvPr>
            <p:ph idx="1"/>
          </p:nvPr>
        </p:nvSpPr>
        <p:spPr>
          <a:xfrm>
            <a:off x="928105" y="2360065"/>
            <a:ext cx="8229600" cy="3918803"/>
          </a:xfrm>
        </p:spPr>
        <p:txBody>
          <a:bodyPr>
            <a:normAutofit/>
          </a:bodyPr>
          <a:lstStyle/>
          <a:p>
            <a:pPr algn="r" rtl="1"/>
            <a:r>
              <a:rPr lang="fa-IR" sz="2000" dirty="0"/>
              <a:t>1- پانسمان و بانداژ باید خونریزی را بند آورد.</a:t>
            </a:r>
          </a:p>
          <a:p>
            <a:pPr algn="r" rtl="1"/>
            <a:r>
              <a:rPr lang="fa-IR" sz="2000" dirty="0"/>
              <a:t>2- پس از باز کردن دقیق پانسمان و بانداژ در محل زخم باقی بماند.</a:t>
            </a:r>
          </a:p>
          <a:p>
            <a:pPr algn="r" rtl="1"/>
            <a:r>
              <a:rPr lang="fa-IR" sz="2000" dirty="0"/>
              <a:t>3- پانسمان باید تمام زخم را بشناسد.</a:t>
            </a:r>
          </a:p>
          <a:p>
            <a:pPr algn="r" rtl="1"/>
            <a:r>
              <a:rPr lang="fa-IR" sz="2000" dirty="0"/>
              <a:t>4- بانداژ نه باید خیلی سفت باشد که جلوی خون رسانی را بگیرد و نه باید خیلی شل باشد که روی زخم بلغزد.</a:t>
            </a:r>
          </a:p>
          <a:p>
            <a:pPr algn="r" rtl="1"/>
            <a:r>
              <a:rPr lang="fa-IR" sz="2000" dirty="0"/>
              <a:t>5- تمام لبه های پانسمان باید توسط بانداژ سفت شود.</a:t>
            </a:r>
          </a:p>
          <a:p>
            <a:pPr algn="r" rtl="1"/>
            <a:r>
              <a:rPr lang="fa-IR" sz="2000" dirty="0"/>
              <a:t>6- نوک انگشتان باید آزاد بماند.</a:t>
            </a:r>
          </a:p>
          <a:p>
            <a:pPr algn="r" rtl="1"/>
            <a:r>
              <a:rPr lang="fa-IR" sz="2000" dirty="0"/>
              <a:t>7- بانداژ نباید به صورت حلقوی و فشارنده و با قطر کم باشد.</a:t>
            </a:r>
          </a:p>
          <a:p>
            <a:pPr algn="r" rtl="1"/>
            <a:r>
              <a:rPr lang="fa-IR" sz="2000" dirty="0"/>
              <a:t>8- از مصدوم نیز می توانید درباره شل یا سفت بودن بانداژ سوال کنید.</a:t>
            </a:r>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spTree>
    <p:extLst>
      <p:ext uri="{BB962C8B-B14F-4D97-AF65-F5344CB8AC3E}">
        <p14:creationId xmlns:p14="http://schemas.microsoft.com/office/powerpoint/2010/main" val="1316997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dirty="0" smtClean="0"/>
              <a:t/>
            </a:r>
            <a:br>
              <a:rPr lang="fa-IR" dirty="0" smtClean="0"/>
            </a:br>
            <a:endParaRPr lang="en-US" dirty="0"/>
          </a:p>
        </p:txBody>
      </p:sp>
      <p:sp>
        <p:nvSpPr>
          <p:cNvPr id="3" name="Content Placeholder 2"/>
          <p:cNvSpPr>
            <a:spLocks noGrp="1"/>
          </p:cNvSpPr>
          <p:nvPr>
            <p:ph idx="1"/>
          </p:nvPr>
        </p:nvSpPr>
        <p:spPr>
          <a:xfrm>
            <a:off x="457200" y="1749245"/>
            <a:ext cx="8229600" cy="4529623"/>
          </a:xfrm>
        </p:spPr>
        <p:txBody>
          <a:bodyPr/>
          <a:lstStyle/>
          <a:p>
            <a:pPr marL="0" indent="0" algn="r" rtl="1">
              <a:buNone/>
            </a:pPr>
            <a:endParaRPr lang="en-US" dirty="0" smtClean="0"/>
          </a:p>
          <a:p>
            <a:endParaRPr lang="en-US" dirty="0" smtClean="0"/>
          </a:p>
          <a:p>
            <a:pPr algn="r" rtl="1">
              <a:buFont typeface="Wingdings" panose="05000000000000000000" pitchFamily="2" charset="2"/>
              <a:buChar char="q"/>
            </a:pPr>
            <a:r>
              <a:rPr lang="fa-IR" sz="3600" dirty="0" smtClean="0">
                <a:solidFill>
                  <a:srgbClr val="FFFF00"/>
                </a:solidFill>
              </a:rPr>
              <a:t>تروما ؟</a:t>
            </a:r>
          </a:p>
          <a:p>
            <a:pPr algn="r" rtl="1">
              <a:buFont typeface="Wingdings" panose="05000000000000000000" pitchFamily="2" charset="2"/>
              <a:buChar char="q"/>
            </a:pPr>
            <a:endParaRPr lang="fa-IR" sz="3600" dirty="0">
              <a:solidFill>
                <a:srgbClr val="FFFF00"/>
              </a:solidFill>
            </a:endParaRPr>
          </a:p>
          <a:p>
            <a:pPr marL="0" indent="0" algn="r" rtl="1">
              <a:buNone/>
            </a:pPr>
            <a:r>
              <a:rPr lang="fa-IR" sz="3200" dirty="0">
                <a:solidFill>
                  <a:srgbClr val="FFFF00"/>
                </a:solidFill>
              </a:rPr>
              <a:t> </a:t>
            </a:r>
            <a:r>
              <a:rPr lang="fa-IR" sz="3200" dirty="0" smtClean="0">
                <a:solidFill>
                  <a:srgbClr val="FFFF00"/>
                </a:solidFill>
              </a:rPr>
              <a:t> </a:t>
            </a:r>
            <a:r>
              <a:rPr lang="fa-IR" sz="3200" dirty="0" smtClean="0">
                <a:solidFill>
                  <a:schemeClr val="bg2"/>
                </a:solidFill>
              </a:rPr>
              <a:t>اسیب به بدن در اثر نیروی خارجی</a:t>
            </a:r>
            <a:endParaRPr lang="en-US" sz="3200"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41033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3" name="Content Placeholder 2"/>
          <p:cNvSpPr>
            <a:spLocks noGrp="1"/>
          </p:cNvSpPr>
          <p:nvPr>
            <p:ph idx="1"/>
          </p:nvPr>
        </p:nvSpPr>
        <p:spPr/>
        <p:txBody>
          <a:bodyPr/>
          <a:lstStyle/>
          <a:p>
            <a:pPr marL="204788" lvl="0" indent="-171450" algn="r" defTabSz="685800" rtl="1" fontAlgn="base">
              <a:lnSpc>
                <a:spcPct val="140000"/>
              </a:lnSpc>
              <a:spcBef>
                <a:spcPts val="1350"/>
              </a:spcBef>
              <a:spcAft>
                <a:spcPct val="0"/>
              </a:spcAft>
              <a:buClr>
                <a:prstClr val="black"/>
              </a:buClr>
              <a:buSzPct val="80000"/>
              <a:buNone/>
            </a:pPr>
            <a:r>
              <a:rPr lang="fa-IR" altLang="fa-IR" b="1" dirty="0">
                <a:latin typeface="Century Gothic"/>
                <a:cs typeface="B Mitra" pitchFamily="2" charset="-78"/>
              </a:rPr>
              <a:t>1- ابتدا شستشوی محل زخم با سرم شستشو</a:t>
            </a:r>
            <a:endParaRPr lang="en-US" altLang="fa-IR" b="1" dirty="0">
              <a:latin typeface="Century Gothic"/>
              <a:cs typeface="B Mitra" pitchFamily="2" charset="-78"/>
            </a:endParaRPr>
          </a:p>
          <a:p>
            <a:pPr marL="204788" lvl="0" indent="-171450" algn="r" defTabSz="685800" rtl="1" fontAlgn="base">
              <a:lnSpc>
                <a:spcPct val="140000"/>
              </a:lnSpc>
              <a:spcBef>
                <a:spcPts val="1350"/>
              </a:spcBef>
              <a:spcAft>
                <a:spcPct val="0"/>
              </a:spcAft>
              <a:buClr>
                <a:prstClr val="black"/>
              </a:buClr>
              <a:buSzPct val="80000"/>
              <a:buNone/>
            </a:pPr>
            <a:r>
              <a:rPr lang="fa-IR" altLang="fa-IR" b="1" dirty="0" smtClean="0">
                <a:latin typeface="Century Gothic"/>
                <a:cs typeface="B Mitra" pitchFamily="2" charset="-78"/>
              </a:rPr>
              <a:t>2- </a:t>
            </a:r>
            <a:r>
              <a:rPr lang="fa-IR" altLang="fa-IR" b="1" dirty="0">
                <a:latin typeface="Century Gothic"/>
                <a:cs typeface="B Mitra" pitchFamily="2" charset="-78"/>
              </a:rPr>
              <a:t>گذاشتن گاز استریل روی زخم</a:t>
            </a:r>
          </a:p>
          <a:p>
            <a:pPr marL="204788" lvl="0" indent="-171450" algn="r" defTabSz="685800" rtl="1" fontAlgn="base">
              <a:lnSpc>
                <a:spcPct val="140000"/>
              </a:lnSpc>
              <a:spcBef>
                <a:spcPts val="1350"/>
              </a:spcBef>
              <a:spcAft>
                <a:spcPct val="0"/>
              </a:spcAft>
              <a:buClr>
                <a:prstClr val="black"/>
              </a:buClr>
              <a:buSzPct val="80000"/>
              <a:buNone/>
            </a:pPr>
            <a:r>
              <a:rPr lang="fa-IR" altLang="fa-IR" b="1" dirty="0" smtClean="0">
                <a:latin typeface="Century Gothic"/>
                <a:cs typeface="B Mitra" pitchFamily="2" charset="-78"/>
              </a:rPr>
              <a:t>3- </a:t>
            </a:r>
            <a:r>
              <a:rPr lang="fa-IR" altLang="fa-IR" b="1" dirty="0">
                <a:latin typeface="Century Gothic"/>
                <a:cs typeface="B Mitra" pitchFamily="2" charset="-78"/>
              </a:rPr>
              <a:t>ثابت کردن گاز با چسب یا باند</a:t>
            </a:r>
            <a:endParaRPr lang="en-US" altLang="fa-IR" b="1" dirty="0">
              <a:latin typeface="Century Gothic"/>
              <a:cs typeface="B Mitra" pitchFamily="2" charset="-78"/>
            </a:endParaRPr>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60" y="3432175"/>
            <a:ext cx="3359510" cy="19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17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جراحات بافت نرم</a:t>
            </a:r>
            <a:endParaRPr lang="fa-IR" dirty="0"/>
          </a:p>
        </p:txBody>
      </p:sp>
      <p:sp>
        <p:nvSpPr>
          <p:cNvPr id="3" name="Content Placeholder 2"/>
          <p:cNvSpPr>
            <a:spLocks noGrp="1"/>
          </p:cNvSpPr>
          <p:nvPr>
            <p:ph idx="1"/>
          </p:nvPr>
        </p:nvSpPr>
        <p:spPr/>
        <p:txBody>
          <a:bodyPr/>
          <a:lstStyle/>
          <a:p>
            <a:pPr algn="r" rtl="1"/>
            <a:r>
              <a:rPr lang="fa-IR" dirty="0" smtClean="0"/>
              <a:t>خراشیدگی(</a:t>
            </a:r>
            <a:r>
              <a:rPr lang="en-US" dirty="0" smtClean="0"/>
              <a:t>Abrasion</a:t>
            </a:r>
            <a:r>
              <a:rPr lang="fa-IR" dirty="0" smtClean="0"/>
              <a:t>)</a:t>
            </a:r>
          </a:p>
          <a:p>
            <a:pPr algn="r" rtl="1"/>
            <a:r>
              <a:rPr lang="fa-IR" dirty="0" smtClean="0"/>
              <a:t>جداشدگی </a:t>
            </a:r>
            <a:r>
              <a:rPr lang="en-US" dirty="0" smtClean="0"/>
              <a:t>Avulsion)</a:t>
            </a:r>
            <a:r>
              <a:rPr lang="fa-IR" dirty="0" smtClean="0"/>
              <a:t>)</a:t>
            </a:r>
          </a:p>
          <a:p>
            <a:pPr algn="r" rtl="1"/>
            <a:r>
              <a:rPr lang="fa-IR" dirty="0" smtClean="0"/>
              <a:t>قطع عضو (</a:t>
            </a:r>
            <a:r>
              <a:rPr lang="en-US" dirty="0" smtClean="0"/>
              <a:t>Amputation</a:t>
            </a:r>
            <a:r>
              <a:rPr lang="fa-IR" dirty="0" smtClean="0"/>
              <a:t>)</a:t>
            </a:r>
          </a:p>
          <a:p>
            <a:pPr algn="r" rtl="1"/>
            <a:r>
              <a:rPr lang="fa-IR" dirty="0" smtClean="0"/>
              <a:t>سوراخ شدگی (</a:t>
            </a:r>
            <a:r>
              <a:rPr lang="en-US" dirty="0" smtClean="0"/>
              <a:t>(</a:t>
            </a:r>
            <a:r>
              <a:rPr lang="en-US" dirty="0" err="1" smtClean="0"/>
              <a:t>Punture</a:t>
            </a:r>
            <a:r>
              <a:rPr lang="fa-IR" dirty="0" smtClean="0"/>
              <a:t> </a:t>
            </a:r>
          </a:p>
          <a:p>
            <a:pPr algn="r" rtl="1"/>
            <a:r>
              <a:rPr lang="fa-IR" dirty="0" smtClean="0"/>
              <a:t>پارگی </a:t>
            </a:r>
            <a:r>
              <a:rPr lang="en-US" dirty="0" smtClean="0"/>
              <a:t>(laceration)</a:t>
            </a:r>
            <a:r>
              <a:rPr lang="fa-IR" dirty="0" smtClean="0"/>
              <a:t> </a:t>
            </a:r>
          </a:p>
          <a:p>
            <a:pPr algn="r" rtl="1"/>
            <a:r>
              <a:rPr lang="fa-IR" dirty="0" smtClean="0"/>
              <a:t>کوفتگی </a:t>
            </a:r>
            <a:r>
              <a:rPr lang="en-US" dirty="0" smtClean="0"/>
              <a:t>Contusion)</a:t>
            </a:r>
            <a:r>
              <a:rPr lang="fa-IR" dirty="0" smtClean="0"/>
              <a:t>) </a:t>
            </a:r>
          </a:p>
          <a:p>
            <a:pPr algn="r" rtl="1"/>
            <a:r>
              <a:rPr lang="fa-IR" dirty="0" smtClean="0"/>
              <a:t>هماتوم </a:t>
            </a:r>
            <a:r>
              <a:rPr lang="en-US" dirty="0" smtClean="0"/>
              <a:t>Hematoma)</a:t>
            </a:r>
            <a:r>
              <a:rPr lang="fa-IR" dirty="0" smtClean="0"/>
              <a:t>)</a:t>
            </a: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20373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کوفتگی</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0236" y="2817813"/>
            <a:ext cx="5023527" cy="391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264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خونریزی بینی</a:t>
            </a:r>
            <a:endParaRPr lang="fa-IR" dirty="0"/>
          </a:p>
        </p:txBody>
      </p:sp>
      <p:sp>
        <p:nvSpPr>
          <p:cNvPr id="3" name="Content Placeholder 2"/>
          <p:cNvSpPr>
            <a:spLocks noGrp="1"/>
          </p:cNvSpPr>
          <p:nvPr>
            <p:ph idx="1"/>
          </p:nvPr>
        </p:nvSpPr>
        <p:spPr/>
        <p:txBody>
          <a:bodyPr/>
          <a:lstStyle/>
          <a:p>
            <a:pPr algn="r" rtl="1"/>
            <a:endParaRPr lang="fa-IR" dirty="0" smtClean="0"/>
          </a:p>
          <a:p>
            <a:pPr algn="r" rtl="1"/>
            <a:r>
              <a:rPr lang="fa-IR" dirty="0" smtClean="0"/>
              <a:t>علت : فشار خون بالا /تروما /سینویت/اختلال انعقادی </a:t>
            </a:r>
          </a:p>
          <a:p>
            <a:pPr algn="r" rtl="1"/>
            <a:r>
              <a:rPr lang="fa-IR" dirty="0" smtClean="0"/>
              <a:t>اقدامات : ؟</a:t>
            </a:r>
          </a:p>
          <a:p>
            <a:pPr marL="0" indent="0" algn="r" rtl="1">
              <a:buNone/>
            </a:pP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255098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اتل گیری </a:t>
            </a:r>
            <a:endParaRPr lang="fa-IR" dirty="0"/>
          </a:p>
        </p:txBody>
      </p:sp>
      <p:sp>
        <p:nvSpPr>
          <p:cNvPr id="3" name="Content Placeholder 2"/>
          <p:cNvSpPr>
            <a:spLocks noGrp="1"/>
          </p:cNvSpPr>
          <p:nvPr>
            <p:ph idx="1"/>
          </p:nvPr>
        </p:nvSpPr>
        <p:spPr/>
        <p:txBody>
          <a:bodyPr/>
          <a:lstStyle/>
          <a:p>
            <a:pPr algn="r" rtl="1"/>
            <a:endParaRPr lang="fa-IR" dirty="0" smtClean="0"/>
          </a:p>
          <a:p>
            <a:pPr algn="r" rtl="1"/>
            <a:endParaRPr lang="fa-IR" dirty="0"/>
          </a:p>
          <a:p>
            <a:pPr algn="r" rtl="1"/>
            <a:r>
              <a:rPr lang="fa-IR" dirty="0" smtClean="0"/>
              <a:t>کار اتل : </a:t>
            </a:r>
          </a:p>
          <a:p>
            <a:pPr marL="0" indent="0" algn="r" rtl="1">
              <a:buNone/>
            </a:pPr>
            <a:r>
              <a:rPr lang="fa-IR" dirty="0" smtClean="0"/>
              <a:t>بی حرکتی/کاهش درد /کاهش اسیب بیشتر /کاهش تورم/ کاهش خونریزی </a:t>
            </a: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15718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انواع اتل :</a:t>
            </a:r>
            <a:endParaRPr lang="fa-IR" dirty="0"/>
          </a:p>
        </p:txBody>
      </p:sp>
      <p:sp>
        <p:nvSpPr>
          <p:cNvPr id="3" name="Content Placeholder 2"/>
          <p:cNvSpPr>
            <a:spLocks noGrp="1"/>
          </p:cNvSpPr>
          <p:nvPr>
            <p:ph idx="1"/>
          </p:nvPr>
        </p:nvSpPr>
        <p:spPr>
          <a:xfrm>
            <a:off x="601670" y="2512770"/>
            <a:ext cx="8229600" cy="3918803"/>
          </a:xfrm>
        </p:spPr>
        <p:txBody>
          <a:bodyPr/>
          <a:lstStyle/>
          <a:p>
            <a:pPr marL="514350" indent="-514350" algn="r" rtl="1">
              <a:buFont typeface="+mj-lt"/>
              <a:buAutoNum type="arabicPeriod"/>
            </a:pPr>
            <a:r>
              <a:rPr lang="fa-IR" dirty="0" smtClean="0"/>
              <a:t>اتل سخت </a:t>
            </a:r>
          </a:p>
          <a:p>
            <a:pPr marL="514350" indent="-514350" algn="r" rtl="1">
              <a:buFont typeface="+mj-lt"/>
              <a:buAutoNum type="arabicPeriod"/>
            </a:pPr>
            <a:r>
              <a:rPr lang="fa-IR" dirty="0" smtClean="0"/>
              <a:t>اتل انعطاف پذیر </a:t>
            </a:r>
          </a:p>
          <a:p>
            <a:pPr marL="514350" indent="-514350" algn="r" rtl="1">
              <a:buFont typeface="+mj-lt"/>
              <a:buAutoNum type="arabicPeriod"/>
            </a:pPr>
            <a:r>
              <a:rPr lang="fa-IR" dirty="0" smtClean="0"/>
              <a:t>اتل خلاء</a:t>
            </a:r>
          </a:p>
          <a:p>
            <a:pPr marL="514350" indent="-514350" algn="r" rtl="1">
              <a:buFont typeface="+mj-lt"/>
              <a:buAutoNum type="arabicPeriod"/>
            </a:pPr>
            <a:r>
              <a:rPr lang="fa-IR" dirty="0" smtClean="0"/>
              <a:t>اتل کششی</a:t>
            </a:r>
          </a:p>
          <a:p>
            <a:pPr marL="514350" indent="-514350" algn="r" rtl="1">
              <a:buFont typeface="+mj-lt"/>
              <a:buAutoNum type="arabicPeriod"/>
            </a:pPr>
            <a:r>
              <a:rPr lang="fa-IR" dirty="0" smtClean="0"/>
              <a:t>اتل اویز و باندپیچی</a:t>
            </a:r>
          </a:p>
          <a:p>
            <a:pPr marL="514350" indent="-514350" algn="r" rtl="1">
              <a:buFont typeface="+mj-lt"/>
              <a:buAutoNum type="arabicPeriod"/>
            </a:pPr>
            <a:r>
              <a:rPr lang="fa-IR" dirty="0" smtClean="0"/>
              <a:t>اتل فشاری یا بادی</a:t>
            </a:r>
          </a:p>
          <a:p>
            <a:pPr marL="514350" indent="-514350" algn="r" rtl="1">
              <a:buFont typeface="+mj-lt"/>
              <a:buAutoNum type="arabicPeriod"/>
            </a:pPr>
            <a:r>
              <a:rPr lang="fa-IR" dirty="0" smtClean="0"/>
              <a:t>اتل بزرگ پشتی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16421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اتل سخت</a:t>
            </a:r>
            <a:endParaRPr lang="fa-IR" dirty="0"/>
          </a:p>
        </p:txBody>
      </p:sp>
      <p:sp>
        <p:nvSpPr>
          <p:cNvPr id="3" name="Content Placeholder 2"/>
          <p:cNvSpPr>
            <a:spLocks noGrp="1"/>
          </p:cNvSpPr>
          <p:nvPr>
            <p:ph idx="1"/>
          </p:nvPr>
        </p:nvSpPr>
        <p:spPr>
          <a:xfrm>
            <a:off x="601670" y="2054655"/>
            <a:ext cx="8229600" cy="3918803"/>
          </a:xfrm>
        </p:spPr>
        <p:txBody>
          <a:bodyPr/>
          <a:lstStyle/>
          <a:p>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pic>
        <p:nvPicPr>
          <p:cNvPr id="1026" name="Picture 2" descr="C:\Users\m.garoosi\Download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75" y="2207360"/>
            <a:ext cx="335951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garoosi\Downloa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950" y="4192525"/>
            <a:ext cx="3206805" cy="1679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garoosi\Download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704" y="2207360"/>
            <a:ext cx="351221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87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اتل بادی</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pic>
        <p:nvPicPr>
          <p:cNvPr id="2050" name="Picture 2" descr="C:\Users\m.garoosi\Downloads\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4486" y="2054655"/>
            <a:ext cx="3950794" cy="427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24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اتل خلاء                                                          </a:t>
            </a:r>
            <a:endParaRPr lang="fa-IR"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1425" y="2360065"/>
            <a:ext cx="5039265" cy="3664919"/>
          </a:xfrm>
          <a:prstGeom prst="rect">
            <a:avLst/>
          </a:prstGeom>
          <a:noFill/>
        </p:spPr>
      </p:pic>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600417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اتل اویز و باند پیچی </a:t>
            </a:r>
            <a:r>
              <a:rPr lang="en-US" dirty="0" smtClean="0"/>
              <a:t>sling &amp; swathe</a:t>
            </a:r>
            <a:endParaRPr lang="fa-IR" dirty="0"/>
          </a:p>
        </p:txBody>
      </p:sp>
      <p:pic>
        <p:nvPicPr>
          <p:cNvPr id="4" name="Picture 4" descr="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3640" y="2434130"/>
            <a:ext cx="2316644" cy="409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900" y="2512770"/>
            <a:ext cx="2393950" cy="409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3057855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3" name="Content Placeholder 2"/>
          <p:cNvSpPr>
            <a:spLocks noGrp="1"/>
          </p:cNvSpPr>
          <p:nvPr>
            <p:ph idx="1"/>
          </p:nvPr>
        </p:nvSpPr>
        <p:spPr/>
        <p:txBody>
          <a:bodyPr/>
          <a:lstStyle/>
          <a:p>
            <a:pPr algn="r"/>
            <a:r>
              <a:rPr lang="fa-IR" dirty="0">
                <a:solidFill>
                  <a:srgbClr val="FFC000"/>
                </a:solidFill>
              </a:rPr>
              <a:t>انواع تروما ؟</a:t>
            </a:r>
          </a:p>
          <a:p>
            <a:pPr algn="r"/>
            <a:endParaRPr lang="fa-IR" dirty="0"/>
          </a:p>
          <a:p>
            <a:pPr marL="514350" indent="-514350" algn="r" rtl="1">
              <a:buFont typeface="+mj-lt"/>
              <a:buAutoNum type="arabicPeriod"/>
            </a:pPr>
            <a:r>
              <a:rPr lang="fa-IR" sz="2400" dirty="0"/>
              <a:t>نافذ</a:t>
            </a:r>
          </a:p>
          <a:p>
            <a:pPr marL="514350" indent="-514350" algn="r" rtl="1">
              <a:buFont typeface="+mj-lt"/>
              <a:buAutoNum type="arabicPeriod"/>
            </a:pPr>
            <a:endParaRPr lang="fa-IR" dirty="0"/>
          </a:p>
          <a:p>
            <a:pPr marL="514350" indent="-514350" algn="r" rtl="1">
              <a:buFont typeface="+mj-lt"/>
              <a:buAutoNum type="arabicPeriod"/>
            </a:pPr>
            <a:r>
              <a:rPr lang="fa-IR" dirty="0"/>
              <a:t>غیر نافذ</a:t>
            </a:r>
          </a:p>
          <a:p>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spTree>
    <p:extLst>
      <p:ext uri="{BB962C8B-B14F-4D97-AF65-F5344CB8AC3E}">
        <p14:creationId xmlns:p14="http://schemas.microsoft.com/office/powerpoint/2010/main" val="167663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تخته پشتی بلند</a:t>
            </a:r>
            <a:endParaRPr lang="fa-I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6015" y="1901950"/>
            <a:ext cx="3697908" cy="4886560"/>
          </a:xfrm>
        </p:spPr>
      </p:pic>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4163235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اصول اتل گیری</a:t>
            </a:r>
            <a:endParaRPr lang="fa-IR" dirty="0"/>
          </a:p>
        </p:txBody>
      </p:sp>
      <p:sp>
        <p:nvSpPr>
          <p:cNvPr id="3" name="Content Placeholder 2"/>
          <p:cNvSpPr>
            <a:spLocks noGrp="1"/>
          </p:cNvSpPr>
          <p:nvPr>
            <p:ph idx="1"/>
          </p:nvPr>
        </p:nvSpPr>
        <p:spPr/>
        <p:txBody>
          <a:bodyPr/>
          <a:lstStyle/>
          <a:p>
            <a:pPr algn="r" rtl="1"/>
            <a:endParaRPr lang="fa-IR" dirty="0" smtClean="0"/>
          </a:p>
          <a:p>
            <a:pPr algn="r" rtl="1"/>
            <a:r>
              <a:rPr lang="fa-IR" dirty="0" smtClean="0"/>
              <a:t>چه وقت اتل میگیریم؟</a:t>
            </a:r>
          </a:p>
          <a:p>
            <a:pPr algn="r" rtl="1"/>
            <a:r>
              <a:rPr lang="fa-IR" dirty="0" smtClean="0"/>
              <a:t>چه وقت با وجود نیاز به اتل گیری این کار را نمیکنیم؟</a:t>
            </a:r>
          </a:p>
          <a:p>
            <a:pPr algn="r" rtl="1"/>
            <a:r>
              <a:rPr lang="fa-IR" dirty="0" smtClean="0"/>
              <a:t>بررسی معاینه عصبی عروقی قبل و بعد اتل گیری </a:t>
            </a:r>
          </a:p>
          <a:p>
            <a:pPr algn="r" rtl="1"/>
            <a:r>
              <a:rPr lang="fa-IR" dirty="0" smtClean="0"/>
              <a:t>پد نرم و پانسمان</a:t>
            </a:r>
          </a:p>
          <a:p>
            <a:pPr algn="r" rtl="1"/>
            <a:r>
              <a:rPr lang="fa-IR" dirty="0" smtClean="0"/>
              <a:t>همیشه یک مفصل بالا و پایین اندام اتل گیری شود</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220686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شکستگی ها  </a:t>
            </a:r>
            <a:r>
              <a:rPr lang="en-US" dirty="0" smtClean="0"/>
              <a:t>Fracture :</a:t>
            </a:r>
            <a:endParaRPr lang="fa-IR" dirty="0"/>
          </a:p>
        </p:txBody>
      </p:sp>
      <p:sp>
        <p:nvSpPr>
          <p:cNvPr id="3" name="Content Placeholder 2"/>
          <p:cNvSpPr>
            <a:spLocks noGrp="1"/>
          </p:cNvSpPr>
          <p:nvPr>
            <p:ph idx="1"/>
          </p:nvPr>
        </p:nvSpPr>
        <p:spPr/>
        <p:txBody>
          <a:bodyPr/>
          <a:lstStyle/>
          <a:p>
            <a:pPr algn="r" rtl="1"/>
            <a:endParaRPr lang="fa-IR" dirty="0" smtClean="0"/>
          </a:p>
          <a:p>
            <a:pPr algn="r" rtl="1"/>
            <a:r>
              <a:rPr lang="fa-IR" dirty="0" smtClean="0"/>
              <a:t>انواع شکستگی : 1 باز 2 بسته</a:t>
            </a:r>
          </a:p>
          <a:p>
            <a:pPr algn="r" rtl="1"/>
            <a:endParaRPr lang="fa-IR" dirty="0" smtClean="0"/>
          </a:p>
          <a:p>
            <a:pPr algn="r" rtl="1"/>
            <a:r>
              <a:rPr lang="fa-IR" dirty="0" smtClean="0"/>
              <a:t>نکته :شکستگی باز را بسته نکنید </a:t>
            </a:r>
          </a:p>
          <a:p>
            <a:pPr algn="r" rtl="1"/>
            <a:r>
              <a:rPr lang="fa-IR" dirty="0" smtClean="0"/>
              <a:t>بعد از اتل گیری کمی اندام را بالا ببرید </a:t>
            </a:r>
            <a:endParaRPr lang="fa-IR" dirty="0"/>
          </a:p>
        </p:txBody>
      </p:sp>
      <p:pic>
        <p:nvPicPr>
          <p:cNvPr id="4" name="Picture 3"/>
          <p:cNvPicPr>
            <a:picLocks noChangeAspect="1"/>
          </p:cNvPicPr>
          <p:nvPr/>
        </p:nvPicPr>
        <p:blipFill>
          <a:blip r:embed="rId2"/>
          <a:stretch>
            <a:fillRect/>
          </a:stretch>
        </p:blipFill>
        <p:spPr>
          <a:xfrm>
            <a:off x="0" y="1323021"/>
            <a:ext cx="4419295" cy="3123590"/>
          </a:xfrm>
          <a:prstGeom prst="rect">
            <a:avLst/>
          </a:prstGeom>
        </p:spPr>
      </p:pic>
      <p:sp>
        <p:nvSpPr>
          <p:cNvPr id="5" name="Footer Placeholder 4"/>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39556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45719"/>
          </a:xfrm>
        </p:spPr>
        <p:txBody>
          <a:bodyPr>
            <a:normAutofit fontScale="90000"/>
          </a:bodyPr>
          <a:lstStyle/>
          <a:p>
            <a:r>
              <a:rPr lang="fa-IR" dirty="0" smtClean="0"/>
              <a:t> </a:t>
            </a:r>
            <a:endParaRPr lang="fa-IR" dirty="0"/>
          </a:p>
        </p:txBody>
      </p:sp>
      <p:sp>
        <p:nvSpPr>
          <p:cNvPr id="3" name="Content Placeholder 2"/>
          <p:cNvSpPr>
            <a:spLocks noGrp="1"/>
          </p:cNvSpPr>
          <p:nvPr>
            <p:ph idx="1"/>
          </p:nvPr>
        </p:nvSpPr>
        <p:spPr>
          <a:xfrm>
            <a:off x="457200" y="1336849"/>
            <a:ext cx="8229600" cy="4942019"/>
          </a:xfrm>
        </p:spPr>
        <p:txBody>
          <a:bodyPr/>
          <a:lstStyle/>
          <a:p>
            <a:pPr algn="r" rtl="1"/>
            <a:endParaRPr lang="fa-IR" dirty="0" smtClean="0"/>
          </a:p>
          <a:p>
            <a:pPr algn="r" rtl="1"/>
            <a:r>
              <a:rPr lang="fa-IR" dirty="0" smtClean="0"/>
              <a:t>شکستگی ساق پا : اتل های سخت /انعطاف پذیر/بادی /خلاء</a:t>
            </a:r>
          </a:p>
          <a:p>
            <a:pPr algn="r" rtl="1"/>
            <a:r>
              <a:rPr lang="fa-IR" dirty="0" smtClean="0"/>
              <a:t>شکستگی ران : اتل های کششی/سخت/در بحران روی لانگ</a:t>
            </a:r>
          </a:p>
          <a:p>
            <a:pPr algn="r" rtl="1"/>
            <a:r>
              <a:rPr lang="fa-IR" dirty="0" smtClean="0"/>
              <a:t>شکستگی لگن : اتل های تجاری /</a:t>
            </a:r>
            <a:r>
              <a:rPr lang="en-US" dirty="0" smtClean="0"/>
              <a:t>KED/PASG</a:t>
            </a:r>
            <a:r>
              <a:rPr lang="fa-IR" dirty="0" smtClean="0"/>
              <a:t> </a:t>
            </a:r>
          </a:p>
          <a:p>
            <a:pPr algn="r" rtl="1"/>
            <a:r>
              <a:rPr lang="fa-IR" dirty="0" smtClean="0"/>
              <a:t>شکستگی های شانه و ترقوه : اتل اویز و باند پیچی</a:t>
            </a:r>
          </a:p>
          <a:p>
            <a:pPr algn="r" rtl="1"/>
            <a:r>
              <a:rPr lang="fa-IR" dirty="0" smtClean="0"/>
              <a:t>شکستگی های بازو و ساعد : اتل سخت/انعطاف پذیر/بادی/خلاء/با حمایت اویز</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64896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شکستگی های مهم</a:t>
            </a:r>
            <a:endParaRPr lang="fa-IR" dirty="0"/>
          </a:p>
        </p:txBody>
      </p:sp>
      <p:sp>
        <p:nvSpPr>
          <p:cNvPr id="3" name="Content Placeholder 2"/>
          <p:cNvSpPr>
            <a:spLocks noGrp="1"/>
          </p:cNvSpPr>
          <p:nvPr>
            <p:ph idx="1"/>
          </p:nvPr>
        </p:nvSpPr>
        <p:spPr/>
        <p:txBody>
          <a:bodyPr/>
          <a:lstStyle/>
          <a:p>
            <a:pPr algn="r" rtl="1"/>
            <a:r>
              <a:rPr lang="fa-IR" dirty="0" smtClean="0"/>
              <a:t>ران </a:t>
            </a:r>
          </a:p>
          <a:p>
            <a:pPr algn="r" rtl="1"/>
            <a:r>
              <a:rPr lang="fa-IR" dirty="0" smtClean="0"/>
              <a:t>لکن</a:t>
            </a:r>
          </a:p>
          <a:p>
            <a:pPr algn="r" rtl="1"/>
            <a:r>
              <a:rPr lang="fa-IR" dirty="0" smtClean="0"/>
              <a:t>کتف و دنده اول </a:t>
            </a:r>
          </a:p>
          <a:p>
            <a:pPr algn="r" rtl="1"/>
            <a:r>
              <a:rPr lang="fa-IR" dirty="0" smtClean="0"/>
              <a:t>ترقوه</a:t>
            </a: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113391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.نکات</a:t>
            </a:r>
            <a:endParaRPr lang="fa-IR" dirty="0"/>
          </a:p>
        </p:txBody>
      </p:sp>
      <p:sp>
        <p:nvSpPr>
          <p:cNvPr id="3" name="Content Placeholder 2"/>
          <p:cNvSpPr>
            <a:spLocks noGrp="1"/>
          </p:cNvSpPr>
          <p:nvPr>
            <p:ph idx="1"/>
          </p:nvPr>
        </p:nvSpPr>
        <p:spPr/>
        <p:txBody>
          <a:bodyPr/>
          <a:lstStyle/>
          <a:p>
            <a:pPr algn="r" rtl="1"/>
            <a:r>
              <a:rPr lang="fa-IR" dirty="0" smtClean="0"/>
              <a:t>جااندازی مفصل در صحنه ؟</a:t>
            </a:r>
          </a:p>
          <a:p>
            <a:pPr algn="r" rtl="1"/>
            <a:r>
              <a:rPr lang="fa-IR" dirty="0" smtClean="0"/>
              <a:t>اگر قبل از اتل اندام فاقد نبض یا دفورمیتی شدید یا سیانوز بود اقدام؟</a:t>
            </a:r>
          </a:p>
          <a:p>
            <a:pPr algn="r" rtl="1"/>
            <a:r>
              <a:rPr lang="fa-IR" dirty="0" smtClean="0"/>
              <a:t>اگر بعد از اتل گیری اندام دچار درد و بی حسی شد ؟</a:t>
            </a:r>
          </a:p>
          <a:p>
            <a:pPr algn="r" rtl="1"/>
            <a:r>
              <a:rPr lang="fa-IR" dirty="0" smtClean="0"/>
              <a:t>تفاوت شکستگی کودکان و بزرگسالان؟</a:t>
            </a:r>
          </a:p>
          <a:p>
            <a:pPr algn="r" rtl="1"/>
            <a:r>
              <a:rPr lang="fa-IR" dirty="0" smtClean="0"/>
              <a:t>زخم های نافذ در گردن و سینه؟</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162759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ترومای چشم</a:t>
            </a:r>
            <a:endParaRPr lang="fa-IR" dirty="0"/>
          </a:p>
        </p:txBody>
      </p:sp>
      <p:sp>
        <p:nvSpPr>
          <p:cNvPr id="3" name="Content Placeholder 2"/>
          <p:cNvSpPr>
            <a:spLocks noGrp="1"/>
          </p:cNvSpPr>
          <p:nvPr>
            <p:ph idx="1"/>
          </p:nvPr>
        </p:nvSpPr>
        <p:spPr/>
        <p:txBody>
          <a:bodyPr/>
          <a:lstStyle/>
          <a:p>
            <a:pPr algn="r" rtl="1"/>
            <a:r>
              <a:rPr lang="fa-IR" dirty="0" smtClean="0"/>
              <a:t>جسم وارد شده در چشم</a:t>
            </a:r>
          </a:p>
          <a:p>
            <a:pPr algn="r" rtl="1"/>
            <a:r>
              <a:rPr lang="fa-IR" dirty="0" smtClean="0"/>
              <a:t>خارج شدن کره چشم</a:t>
            </a:r>
          </a:p>
          <a:p>
            <a:pPr algn="r" rtl="1"/>
            <a:r>
              <a:rPr lang="fa-IR" dirty="0" smtClean="0"/>
              <a:t>بستن هر دو چشم ؟ یا یکی ؟</a:t>
            </a:r>
          </a:p>
          <a:p>
            <a:pPr algn="r" rtl="1"/>
            <a:r>
              <a:rPr lang="fa-IR" dirty="0" smtClean="0"/>
              <a:t>ماده شیمیایی در چشم</a:t>
            </a:r>
          </a:p>
          <a:p>
            <a:pPr algn="r" rtl="1"/>
            <a:r>
              <a:rPr lang="fa-IR" dirty="0" smtClean="0"/>
              <a:t>لنز چشمی؟</a:t>
            </a: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178210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6375" y="2817813"/>
            <a:ext cx="4171250" cy="391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0091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ترومای سر</a:t>
            </a:r>
            <a:endParaRPr lang="fa-IR" dirty="0"/>
          </a:p>
        </p:txBody>
      </p:sp>
      <p:sp>
        <p:nvSpPr>
          <p:cNvPr id="3" name="Content Placeholder 2"/>
          <p:cNvSpPr>
            <a:spLocks noGrp="1"/>
          </p:cNvSpPr>
          <p:nvPr>
            <p:ph idx="1"/>
          </p:nvPr>
        </p:nvSpPr>
        <p:spPr/>
        <p:txBody>
          <a:bodyPr/>
          <a:lstStyle/>
          <a:p>
            <a:pPr algn="r" rtl="1"/>
            <a:r>
              <a:rPr lang="fa-IR" dirty="0" smtClean="0"/>
              <a:t>عروق زیاد که منقبض نمیشود پس ...</a:t>
            </a:r>
          </a:p>
          <a:p>
            <a:pPr algn="r" rtl="1"/>
            <a:r>
              <a:rPr lang="fa-IR" dirty="0" smtClean="0"/>
              <a:t>توجه به علایم چشم راکونی و علامت مبارزه </a:t>
            </a:r>
          </a:p>
          <a:p>
            <a:pPr algn="r" rtl="1"/>
            <a:r>
              <a:rPr lang="fa-IR" dirty="0" smtClean="0"/>
              <a:t>توجه به بی حرکتی ستون فقرات</a:t>
            </a: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63229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45719"/>
          </a:xfrm>
        </p:spPr>
        <p:txBody>
          <a:bodyPr>
            <a:normAutofit fontScale="90000"/>
          </a:bodyPr>
          <a:lstStyle/>
          <a:p>
            <a:r>
              <a:rPr lang="en-US" dirty="0" smtClean="0"/>
              <a:t> </a:t>
            </a:r>
            <a:endParaRPr lang="fa-I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5525" y="1336849"/>
            <a:ext cx="2805707" cy="49879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23" y="1438214"/>
            <a:ext cx="3391068" cy="4886560"/>
          </a:xfrm>
          <a:prstGeom prst="rect">
            <a:avLst/>
          </a:prstGeom>
        </p:spPr>
      </p:pic>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3488477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fa-IR" dirty="0"/>
          </a:p>
        </p:txBody>
      </p:sp>
      <p:sp>
        <p:nvSpPr>
          <p:cNvPr id="3" name="Content Placeholder 2"/>
          <p:cNvSpPr>
            <a:spLocks noGrp="1"/>
          </p:cNvSpPr>
          <p:nvPr>
            <p:ph idx="1"/>
          </p:nvPr>
        </p:nvSpPr>
        <p:spPr/>
        <p:txBody>
          <a:bodyPr/>
          <a:lstStyle/>
          <a:p>
            <a:r>
              <a:rPr lang="en-US"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1026" name="Picture 2" descr="C:\Users\ali\Desktop\downloa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230" y="3123590"/>
            <a:ext cx="3206805" cy="3054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72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8424"/>
            <a:ext cx="8229600" cy="74065"/>
          </a:xfrm>
        </p:spPr>
        <p:txBody>
          <a:bodyPr>
            <a:normAutofit fontScale="90000"/>
          </a:bodyPr>
          <a:lstStyle/>
          <a:p>
            <a:r>
              <a:rPr lang="en-US" dirty="0" smtClean="0"/>
              <a:t> </a:t>
            </a:r>
            <a:endParaRPr lang="fa-IR" dirty="0"/>
          </a:p>
        </p:txBody>
      </p:sp>
      <p:pic>
        <p:nvPicPr>
          <p:cNvPr id="4" name="Picture 7" descr="Battle'_sig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4130" y="2054655"/>
            <a:ext cx="3852370" cy="35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1648027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ترومای دندان                                                  </a:t>
            </a:r>
            <a:endParaRPr lang="fa-IR" dirty="0"/>
          </a:p>
        </p:txBody>
      </p:sp>
      <p:sp>
        <p:nvSpPr>
          <p:cNvPr id="3" name="Content Placeholder 2"/>
          <p:cNvSpPr>
            <a:spLocks noGrp="1"/>
          </p:cNvSpPr>
          <p:nvPr>
            <p:ph idx="1"/>
          </p:nvPr>
        </p:nvSpPr>
        <p:spPr/>
        <p:txBody>
          <a:bodyPr/>
          <a:lstStyle/>
          <a:p>
            <a:pPr algn="r" rtl="1"/>
            <a:r>
              <a:rPr lang="fa-IR" dirty="0" smtClean="0"/>
              <a:t>دندان کنده شده خطری برای انسداد راه هوایی</a:t>
            </a:r>
          </a:p>
          <a:p>
            <a:pPr algn="r" rtl="1"/>
            <a:r>
              <a:rPr lang="fa-IR" dirty="0" smtClean="0"/>
              <a:t>دندان کنده شده را به بیمارستان ببرید</a:t>
            </a:r>
          </a:p>
          <a:p>
            <a:pPr algn="r" rtl="1"/>
            <a:r>
              <a:rPr lang="fa-IR" dirty="0" smtClean="0"/>
              <a:t>دست به ریشه دندان نزنید</a:t>
            </a:r>
          </a:p>
          <a:p>
            <a:pPr algn="r" rtl="1"/>
            <a:r>
              <a:rPr lang="fa-IR" dirty="0" smtClean="0"/>
              <a:t>محلول مناسب برای انتقال دندان؟</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pic>
        <p:nvPicPr>
          <p:cNvPr id="3074" name="Picture 2" descr="C:\Users\m.garoosi\Download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75" y="2818180"/>
            <a:ext cx="1772260" cy="215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2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ترومای شکم</a:t>
            </a:r>
            <a:endParaRPr lang="fa-IR" dirty="0"/>
          </a:p>
        </p:txBody>
      </p:sp>
      <p:sp>
        <p:nvSpPr>
          <p:cNvPr id="3" name="Content Placeholder 2"/>
          <p:cNvSpPr>
            <a:spLocks noGrp="1"/>
          </p:cNvSpPr>
          <p:nvPr>
            <p:ph idx="1"/>
          </p:nvPr>
        </p:nvSpPr>
        <p:spPr/>
        <p:txBody>
          <a:bodyPr/>
          <a:lstStyle/>
          <a:p>
            <a:pPr algn="r" rtl="1"/>
            <a:r>
              <a:rPr lang="fa-IR" dirty="0" smtClean="0"/>
              <a:t>جسم فرو رفته؟</a:t>
            </a:r>
          </a:p>
          <a:p>
            <a:pPr algn="r" rtl="1"/>
            <a:r>
              <a:rPr lang="fa-IR" dirty="0" smtClean="0"/>
              <a:t>احشا بیرون زده؟</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282256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20"/>
            <a:ext cx="8229600" cy="458115"/>
          </a:xfrm>
        </p:spPr>
        <p:txBody>
          <a:bodyPr>
            <a:normAutofit fontScale="90000"/>
          </a:bodyPr>
          <a:lstStyle/>
          <a:p>
            <a:r>
              <a:rPr lang="en-US" dirty="0" smtClean="0"/>
              <a:t> </a:t>
            </a:r>
            <a:endParaRPr lang="fa-IR"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554" y="1443834"/>
            <a:ext cx="3512215" cy="259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114" y="1443835"/>
            <a:ext cx="3512215" cy="259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64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271" y="4650640"/>
            <a:ext cx="3026664" cy="21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457311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اندیکاسیون های بی حرکت سازی فقرات بعد از تروما؟</a:t>
            </a:r>
            <a:endParaRPr lang="fa-IR" dirty="0"/>
          </a:p>
        </p:txBody>
      </p:sp>
      <p:sp>
        <p:nvSpPr>
          <p:cNvPr id="3" name="Content Placeholder 2"/>
          <p:cNvSpPr>
            <a:spLocks noGrp="1"/>
          </p:cNvSpPr>
          <p:nvPr>
            <p:ph idx="1"/>
          </p:nvPr>
        </p:nvSpPr>
        <p:spPr/>
        <p:txBody>
          <a:bodyPr/>
          <a:lstStyle/>
          <a:p>
            <a:pPr algn="r" rtl="1"/>
            <a:r>
              <a:rPr lang="fa-IR" dirty="0" smtClean="0"/>
              <a:t>کاهش هوشیاری</a:t>
            </a:r>
          </a:p>
          <a:p>
            <a:pPr algn="r" rtl="1"/>
            <a:r>
              <a:rPr lang="fa-IR" dirty="0" smtClean="0"/>
              <a:t>درد یا تندرنس فقرات</a:t>
            </a:r>
          </a:p>
          <a:p>
            <a:pPr algn="r" rtl="1"/>
            <a:r>
              <a:rPr lang="fa-IR" dirty="0" smtClean="0"/>
              <a:t>نقص عصبی موضعی</a:t>
            </a:r>
          </a:p>
          <a:p>
            <a:pPr algn="r" rtl="1"/>
            <a:r>
              <a:rPr lang="fa-IR" dirty="0" smtClean="0"/>
              <a:t>مصدوم غیر قابل اعتماد</a:t>
            </a:r>
          </a:p>
          <a:p>
            <a:pPr algn="r" rtl="1"/>
            <a:r>
              <a:rPr lang="fa-IR" dirty="0" smtClean="0"/>
              <a:t>زیر 5 سال</a:t>
            </a: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a:p>
        </p:txBody>
      </p:sp>
    </p:spTree>
    <p:extLst>
      <p:ext uri="{BB962C8B-B14F-4D97-AF65-F5344CB8AC3E}">
        <p14:creationId xmlns:p14="http://schemas.microsoft.com/office/powerpoint/2010/main" val="36448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خونریزی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5194" y="2665476"/>
            <a:ext cx="7321605" cy="393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03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5195" y="2207360"/>
            <a:ext cx="3981033" cy="393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310" y="2207361"/>
            <a:ext cx="3908425" cy="393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701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مروری بر دستگاه گردش خون : </a:t>
            </a:r>
            <a:r>
              <a:rPr lang="fa-IR" dirty="0"/>
              <a:t/>
            </a:r>
            <a:br>
              <a:rPr lang="fa-IR" dirty="0"/>
            </a:br>
            <a:endParaRPr lang="fa-IR" dirty="0"/>
          </a:p>
        </p:txBody>
      </p:sp>
      <p:sp>
        <p:nvSpPr>
          <p:cNvPr id="3" name="Content Placeholder 2"/>
          <p:cNvSpPr>
            <a:spLocks noGrp="1"/>
          </p:cNvSpPr>
          <p:nvPr>
            <p:ph idx="1"/>
          </p:nvPr>
        </p:nvSpPr>
        <p:spPr/>
        <p:txBody>
          <a:bodyPr>
            <a:noAutofit/>
          </a:bodyPr>
          <a:lstStyle/>
          <a:p>
            <a:pPr algn="r">
              <a:spcBef>
                <a:spcPct val="50000"/>
              </a:spcBef>
              <a:defRPr/>
            </a:pPr>
            <a:r>
              <a:rPr lang="fa-IR" sz="2400" dirty="0" smtClean="0">
                <a:cs typeface="B Mitra" pitchFamily="2" charset="-78"/>
              </a:rPr>
              <a:t>زندگی </a:t>
            </a:r>
            <a:r>
              <a:rPr lang="fa-IR" sz="2400" dirty="0">
                <a:cs typeface="B Mitra" pitchFamily="2" charset="-78"/>
              </a:rPr>
              <a:t>انسان بستگی به خونرسانی کامل و همیشگی دارد لذا درک اینکه چگونه خون در اختیار سلولها قرار می گیرد و اینکه چگونه می توان خونریزی را سریع و متناسب متوقف </a:t>
            </a:r>
            <a:r>
              <a:rPr lang="fa-IR" sz="2400" dirty="0" smtClean="0">
                <a:cs typeface="B Mitra" pitchFamily="2" charset="-78"/>
              </a:rPr>
              <a:t>نمود</a:t>
            </a:r>
            <a:r>
              <a:rPr lang="fa-IR" sz="2400" dirty="0">
                <a:cs typeface="B Mitra" pitchFamily="2" charset="-78"/>
              </a:rPr>
              <a:t>، ضروری است.</a:t>
            </a:r>
          </a:p>
          <a:p>
            <a:pPr algn="r" rtl="1">
              <a:defRPr/>
            </a:pPr>
            <a:r>
              <a:rPr lang="fa-IR" sz="2400" dirty="0">
                <a:cs typeface="B Mitra" pitchFamily="2" charset="-78"/>
              </a:rPr>
              <a:t> </a:t>
            </a:r>
            <a:endParaRPr lang="fa-IR" sz="2400" dirty="0" smtClean="0">
              <a:cs typeface="B Mitra" pitchFamily="2" charset="-78"/>
            </a:endParaRPr>
          </a:p>
          <a:p>
            <a:pPr marL="0" indent="0" algn="r" rtl="1">
              <a:buNone/>
              <a:defRPr/>
            </a:pPr>
            <a:r>
              <a:rPr lang="fa-IR" sz="2400" dirty="0" smtClean="0">
                <a:cs typeface="B Mitra" pitchFamily="2" charset="-78"/>
              </a:rPr>
              <a:t>دستگاه </a:t>
            </a:r>
            <a:r>
              <a:rPr lang="fa-IR" sz="2400" dirty="0">
                <a:cs typeface="B Mitra" pitchFamily="2" charset="-78"/>
              </a:rPr>
              <a:t>گردش خون از 3 جزءعمده زیر تشکیل شده است</a:t>
            </a:r>
            <a:r>
              <a:rPr lang="fa-IR" sz="2400" dirty="0" smtClean="0">
                <a:cs typeface="B Mitra" pitchFamily="2" charset="-78"/>
              </a:rPr>
              <a:t>:</a:t>
            </a:r>
            <a:endParaRPr lang="fa-IR" sz="2000" i="1" dirty="0">
              <a:latin typeface="Arial" pitchFamily="34" charset="0"/>
              <a:cs typeface="B Yagut" pitchFamily="2" charset="-78"/>
            </a:endParaRPr>
          </a:p>
          <a:p>
            <a:pPr algn="r">
              <a:spcBef>
                <a:spcPct val="50000"/>
              </a:spcBef>
              <a:defRPr/>
            </a:pPr>
            <a:r>
              <a:rPr lang="fa-IR" sz="2000" b="1" dirty="0">
                <a:latin typeface="Arial" pitchFamily="34" charset="0"/>
                <a:cs typeface="B Titr" pitchFamily="2" charset="-78"/>
              </a:rPr>
              <a:t>1- خون </a:t>
            </a:r>
          </a:p>
          <a:p>
            <a:pPr algn="r">
              <a:spcBef>
                <a:spcPct val="50000"/>
              </a:spcBef>
              <a:defRPr/>
            </a:pPr>
            <a:r>
              <a:rPr lang="fa-IR" sz="2000" b="1" dirty="0">
                <a:latin typeface="Arial" pitchFamily="34" charset="0"/>
                <a:cs typeface="B Titr" pitchFamily="2" charset="-78"/>
              </a:rPr>
              <a:t>2- قلب </a:t>
            </a:r>
          </a:p>
          <a:p>
            <a:pPr algn="r">
              <a:spcBef>
                <a:spcPct val="50000"/>
              </a:spcBef>
              <a:defRPr/>
            </a:pPr>
            <a:r>
              <a:rPr lang="fa-IR" sz="2000" b="1" dirty="0">
                <a:latin typeface="Arial" pitchFamily="34" charset="0"/>
                <a:cs typeface="B Titr" pitchFamily="2" charset="-78"/>
              </a:rPr>
              <a:t>3- رگهای خونی</a:t>
            </a:r>
            <a:r>
              <a:rPr lang="fa-IR" sz="2000" dirty="0">
                <a:latin typeface="Arial" pitchFamily="34" charset="0"/>
                <a:cs typeface="B Titr" pitchFamily="2" charset="-78"/>
              </a:rPr>
              <a:t> </a:t>
            </a:r>
          </a:p>
          <a:p>
            <a:pPr algn="r">
              <a:spcBef>
                <a:spcPct val="50000"/>
              </a:spcBef>
              <a:defRPr/>
            </a:pPr>
            <a:r>
              <a:rPr lang="fa-IR" sz="2000" dirty="0">
                <a:latin typeface="Arial" pitchFamily="34" charset="0"/>
                <a:cs typeface="Arabic Transparent" pitchFamily="2" charset="0"/>
              </a:rPr>
              <a:t> </a:t>
            </a:r>
            <a:endParaRPr lang="en-US" sz="2000" dirty="0">
              <a:latin typeface="Arial" pitchFamily="34" charset="0"/>
              <a:cs typeface="Arabic Transparent" pitchFamily="2" charset="0"/>
            </a:endParaRPr>
          </a:p>
          <a:p>
            <a:endParaRPr lang="fa-IR" sz="2400"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spTree>
    <p:extLst>
      <p:ext uri="{BB962C8B-B14F-4D97-AF65-F5344CB8AC3E}">
        <p14:creationId xmlns:p14="http://schemas.microsoft.com/office/powerpoint/2010/main" val="4256167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pic>
        <p:nvPicPr>
          <p:cNvPr id="5" name="Picture 7" descr="CNHEHA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8975" y="2817813"/>
            <a:ext cx="5226049" cy="3919537"/>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17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انواع خونریزی:</a:t>
            </a:r>
            <a:r>
              <a:rPr lang="fa-IR" dirty="0"/>
              <a:t/>
            </a:r>
            <a:br>
              <a:rPr lang="fa-IR" dirty="0"/>
            </a:br>
            <a:endParaRPr lang="fa-IR" dirty="0"/>
          </a:p>
        </p:txBody>
      </p:sp>
      <p:sp>
        <p:nvSpPr>
          <p:cNvPr id="3" name="Content Placeholder 2"/>
          <p:cNvSpPr>
            <a:spLocks noGrp="1"/>
          </p:cNvSpPr>
          <p:nvPr>
            <p:ph idx="1"/>
          </p:nvPr>
        </p:nvSpPr>
        <p:spPr/>
        <p:txBody>
          <a:bodyPr/>
          <a:lstStyle/>
          <a:p>
            <a:pPr marL="204788" lvl="0" indent="-171450" algn="r" defTabSz="685800" rtl="1" fontAlgn="base">
              <a:lnSpc>
                <a:spcPct val="90000"/>
              </a:lnSpc>
              <a:spcBef>
                <a:spcPts val="1350"/>
              </a:spcBef>
              <a:spcAft>
                <a:spcPct val="0"/>
              </a:spcAft>
              <a:buClr>
                <a:prstClr val="black"/>
              </a:buClr>
              <a:buSzPct val="80000"/>
              <a:buNone/>
            </a:pPr>
            <a:r>
              <a:rPr lang="fa-IR" altLang="fa-IR" sz="3600" b="1" dirty="0">
                <a:latin typeface="Century Gothic"/>
                <a:cs typeface="B Mitra" pitchFamily="2" charset="-78"/>
              </a:rPr>
              <a:t>الف - خونریزی خارجی:</a:t>
            </a:r>
          </a:p>
          <a:p>
            <a:pPr marL="204788" lvl="0" indent="-171450" algn="r" defTabSz="685800" rtl="1" fontAlgn="base">
              <a:lnSpc>
                <a:spcPct val="90000"/>
              </a:lnSpc>
              <a:spcBef>
                <a:spcPts val="1350"/>
              </a:spcBef>
              <a:spcAft>
                <a:spcPct val="0"/>
              </a:spcAft>
              <a:buClr>
                <a:prstClr val="black"/>
              </a:buClr>
              <a:buSzPct val="80000"/>
              <a:buNone/>
            </a:pPr>
            <a:r>
              <a:rPr lang="fa-IR" altLang="fa-IR" sz="1800" b="1" dirty="0">
                <a:latin typeface="Century Gothic"/>
                <a:cs typeface="B Mitra" pitchFamily="2" charset="-78"/>
              </a:rPr>
              <a:t>هر گاه خون از مسیر خود (رگ ها) خارج شود و در روی بدن قابل رویت باشد خونریزی خارجی می باشد</a:t>
            </a:r>
          </a:p>
          <a:p>
            <a:pPr marL="204788" lvl="0" indent="-171450" algn="r" defTabSz="685800" rtl="1" fontAlgn="base">
              <a:lnSpc>
                <a:spcPct val="90000"/>
              </a:lnSpc>
              <a:spcBef>
                <a:spcPts val="1350"/>
              </a:spcBef>
              <a:spcAft>
                <a:spcPct val="0"/>
              </a:spcAft>
              <a:buClr>
                <a:prstClr val="black"/>
              </a:buClr>
              <a:buSzPct val="80000"/>
              <a:buNone/>
            </a:pPr>
            <a:endParaRPr lang="fa-IR" altLang="fa-IR" sz="1800" b="1" dirty="0">
              <a:latin typeface="Century Gothic"/>
              <a:cs typeface="B Mitra" pitchFamily="2" charset="-78"/>
            </a:endParaRPr>
          </a:p>
          <a:p>
            <a:pPr marL="204788" lvl="0" indent="-171450" algn="r" defTabSz="685800" rtl="1" fontAlgn="base">
              <a:lnSpc>
                <a:spcPct val="90000"/>
              </a:lnSpc>
              <a:spcBef>
                <a:spcPts val="1350"/>
              </a:spcBef>
              <a:spcAft>
                <a:spcPct val="0"/>
              </a:spcAft>
              <a:buClr>
                <a:prstClr val="black"/>
              </a:buClr>
              <a:buSzPct val="80000"/>
              <a:buNone/>
            </a:pPr>
            <a:r>
              <a:rPr lang="fa-IR" altLang="fa-IR" sz="3600" b="1" dirty="0">
                <a:latin typeface="Century Gothic"/>
                <a:cs typeface="B Mitra" pitchFamily="2" charset="-78"/>
              </a:rPr>
              <a:t>ب - خونریزی داخلی:</a:t>
            </a:r>
          </a:p>
          <a:p>
            <a:pPr marL="204788" lvl="0" indent="-171450" algn="r" defTabSz="685800" rtl="1" fontAlgn="base">
              <a:lnSpc>
                <a:spcPct val="90000"/>
              </a:lnSpc>
              <a:spcBef>
                <a:spcPts val="1350"/>
              </a:spcBef>
              <a:spcAft>
                <a:spcPct val="0"/>
              </a:spcAft>
              <a:buClr>
                <a:prstClr val="black"/>
              </a:buClr>
              <a:buSzPct val="80000"/>
              <a:buNone/>
            </a:pPr>
            <a:r>
              <a:rPr lang="fa-IR" altLang="fa-IR" sz="1800" b="1" dirty="0">
                <a:latin typeface="Century Gothic"/>
                <a:cs typeface="B Mitra" pitchFamily="2" charset="-78"/>
              </a:rPr>
              <a:t>هر گاه خون از مسیر خود (رگ ها) خارج شود و به داخل حفره هایی از بدن ریخته شود این خونریزی داخلی می باشد</a:t>
            </a:r>
          </a:p>
          <a:p>
            <a:pPr marL="204788" lvl="0" indent="-171450" algn="r" defTabSz="685800" rtl="1" fontAlgn="base">
              <a:lnSpc>
                <a:spcPct val="90000"/>
              </a:lnSpc>
              <a:spcBef>
                <a:spcPts val="1350"/>
              </a:spcBef>
              <a:spcAft>
                <a:spcPct val="0"/>
              </a:spcAft>
              <a:buClr>
                <a:prstClr val="black"/>
              </a:buClr>
              <a:buSzPct val="80000"/>
              <a:buNone/>
            </a:pPr>
            <a:r>
              <a:rPr lang="fa-IR" altLang="fa-IR" sz="3600" b="1" dirty="0" smtClean="0">
                <a:latin typeface="Century Gothic"/>
                <a:cs typeface="B Mitra" pitchFamily="2" charset="-78"/>
              </a:rPr>
              <a:t>نکته</a:t>
            </a:r>
            <a:r>
              <a:rPr lang="fa-IR" altLang="fa-IR" sz="3600" b="1" dirty="0">
                <a:latin typeface="Century Gothic"/>
                <a:cs typeface="B Mitra" pitchFamily="2" charset="-78"/>
              </a:rPr>
              <a:t>:</a:t>
            </a:r>
            <a:r>
              <a:rPr lang="fa-IR" altLang="fa-IR" sz="1800" b="1" dirty="0">
                <a:latin typeface="Century Gothic"/>
                <a:cs typeface="B Mitra" pitchFamily="2" charset="-78"/>
              </a:rPr>
              <a:t> احتمال مرگ و میر در خونریزی داخلی </a:t>
            </a:r>
            <a:r>
              <a:rPr lang="fa-IR" altLang="fa-IR" sz="1800" b="1" u="sng" dirty="0">
                <a:latin typeface="Century Gothic"/>
                <a:cs typeface="B Mitra" pitchFamily="2" charset="-78"/>
              </a:rPr>
              <a:t>سه</a:t>
            </a:r>
            <a:r>
              <a:rPr lang="fa-IR" altLang="fa-IR" sz="1800" b="1" dirty="0">
                <a:latin typeface="Century Gothic"/>
                <a:cs typeface="B Mitra" pitchFamily="2" charset="-78"/>
              </a:rPr>
              <a:t> برابر خونریزی خارجی می باشد.</a:t>
            </a:r>
          </a:p>
          <a:p>
            <a:pPr marL="204788" lvl="0" indent="-171450" algn="r" defTabSz="685800" rtl="1" fontAlgn="base">
              <a:lnSpc>
                <a:spcPct val="90000"/>
              </a:lnSpc>
              <a:spcBef>
                <a:spcPts val="1350"/>
              </a:spcBef>
              <a:spcAft>
                <a:spcPct val="0"/>
              </a:spcAft>
              <a:buClr>
                <a:prstClr val="black"/>
              </a:buClr>
              <a:buSzPct val="80000"/>
              <a:buNone/>
            </a:pPr>
            <a:endParaRPr lang="fa-IR" altLang="fa-IR" sz="1800" b="1" dirty="0">
              <a:latin typeface="Century Gothic"/>
              <a:cs typeface="B Mitra" pitchFamily="2" charset="-78"/>
            </a:endParaRPr>
          </a:p>
          <a:p>
            <a:pPr marL="204788" lvl="0" indent="-171450" algn="r" defTabSz="685800" rtl="1" fontAlgn="base">
              <a:lnSpc>
                <a:spcPct val="90000"/>
              </a:lnSpc>
              <a:spcBef>
                <a:spcPts val="1350"/>
              </a:spcBef>
              <a:spcAft>
                <a:spcPct val="0"/>
              </a:spcAft>
              <a:buClr>
                <a:prstClr val="black"/>
              </a:buClr>
              <a:buSzPct val="80000"/>
              <a:buNone/>
            </a:pPr>
            <a:endParaRPr lang="fa-IR" altLang="fa-IR" sz="3600" dirty="0">
              <a:latin typeface="Century Gothic"/>
              <a:cs typeface="B Mitra" pitchFamily="2" charset="-78"/>
            </a:endParaRPr>
          </a:p>
          <a:p>
            <a:pPr marL="204788" lvl="0" indent="-171450" algn="r" defTabSz="685800" rtl="1" fontAlgn="base">
              <a:lnSpc>
                <a:spcPct val="90000"/>
              </a:lnSpc>
              <a:spcBef>
                <a:spcPts val="1350"/>
              </a:spcBef>
              <a:spcAft>
                <a:spcPct val="0"/>
              </a:spcAft>
              <a:buClr>
                <a:prstClr val="black"/>
              </a:buClr>
              <a:buSzPct val="80000"/>
              <a:buNone/>
            </a:pPr>
            <a:endParaRPr lang="en-US" altLang="fa-IR" sz="3600" dirty="0">
              <a:latin typeface="Century Gothic"/>
              <a:cs typeface="B Mitra" pitchFamily="2" charset="-78"/>
            </a:endParaRPr>
          </a:p>
          <a:p>
            <a:pPr algn="r" rtl="1"/>
            <a:endParaRPr lang="fa-IR" dirty="0"/>
          </a:p>
        </p:txBody>
      </p:sp>
      <p:sp>
        <p:nvSpPr>
          <p:cNvPr id="4" name="Footer Placeholder 3"/>
          <p:cNvSpPr>
            <a:spLocks noGrp="1"/>
          </p:cNvSpPr>
          <p:nvPr>
            <p:ph type="ftr" sz="quarter" idx="11"/>
          </p:nvPr>
        </p:nvSpPr>
        <p:spPr/>
        <p:txBody>
          <a:bodyPr/>
          <a:lstStyle/>
          <a:p>
            <a:r>
              <a:rPr lang="fa-IR" smtClean="0"/>
              <a:t>اداره آموزش اورژانس تهران</a:t>
            </a:r>
            <a:endParaRPr lang="en-US" dirty="0"/>
          </a:p>
        </p:txBody>
      </p:sp>
    </p:spTree>
    <p:extLst>
      <p:ext uri="{BB962C8B-B14F-4D97-AF65-F5344CB8AC3E}">
        <p14:creationId xmlns:p14="http://schemas.microsoft.com/office/powerpoint/2010/main" val="515522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TotalTime>
  <Words>1215</Words>
  <Application>Microsoft Office PowerPoint</Application>
  <PresentationFormat>On-screen Show (4:3)</PresentationFormat>
  <Paragraphs>221</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خونریزی و آسیب های بافت نرم</vt:lpstr>
      <vt:lpstr> </vt:lpstr>
      <vt:lpstr> </vt:lpstr>
      <vt:lpstr> </vt:lpstr>
      <vt:lpstr>خونریزی :</vt:lpstr>
      <vt:lpstr> </vt:lpstr>
      <vt:lpstr>مروری بر دستگاه گردش خون :  </vt:lpstr>
      <vt:lpstr> </vt:lpstr>
      <vt:lpstr>انواع خونریزی: </vt:lpstr>
      <vt:lpstr>انواع خونریزی خارجی شامل: </vt:lpstr>
      <vt:lpstr>PowerPoint Presentation</vt:lpstr>
      <vt:lpstr>روش های کنترل خونریزی خارجی:(کمک های اولیه)</vt:lpstr>
      <vt:lpstr> </vt:lpstr>
      <vt:lpstr> </vt:lpstr>
      <vt:lpstr> </vt:lpstr>
      <vt:lpstr> پانسمان :</vt:lpstr>
      <vt:lpstr>توجه:</vt:lpstr>
      <vt:lpstr> </vt:lpstr>
      <vt:lpstr>اصول پانسمان و بانداژ:</vt:lpstr>
      <vt:lpstr> </vt:lpstr>
      <vt:lpstr>جراحات بافت نرم</vt:lpstr>
      <vt:lpstr>کوفتگی</vt:lpstr>
      <vt:lpstr>خونریزی بینی</vt:lpstr>
      <vt:lpstr>اتل گیری </vt:lpstr>
      <vt:lpstr>انواع اتل :</vt:lpstr>
      <vt:lpstr>اتل سخت</vt:lpstr>
      <vt:lpstr>اتل بادی</vt:lpstr>
      <vt:lpstr>اتل خلاء                                                          </vt:lpstr>
      <vt:lpstr>اتل اویز و باند پیچی sling &amp; swathe</vt:lpstr>
      <vt:lpstr>تخته پشتی بلند</vt:lpstr>
      <vt:lpstr>اصول اتل گیری</vt:lpstr>
      <vt:lpstr>شکستگی ها  Fracture :</vt:lpstr>
      <vt:lpstr> </vt:lpstr>
      <vt:lpstr>شکستگی های مهم</vt:lpstr>
      <vt:lpstr>.نکات</vt:lpstr>
      <vt:lpstr>ترومای چشم</vt:lpstr>
      <vt:lpstr> </vt:lpstr>
      <vt:lpstr>ترومای سر</vt:lpstr>
      <vt:lpstr> </vt:lpstr>
      <vt:lpstr> </vt:lpstr>
      <vt:lpstr>ترومای دندان                                                  </vt:lpstr>
      <vt:lpstr>ترومای شکم</vt:lpstr>
      <vt:lpstr> </vt:lpstr>
      <vt:lpstr>اندیکاسیون های بی حرکت سازی فقرات بعد از تروما؟</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Mehdi Garoosi</cp:lastModifiedBy>
  <cp:revision>85</cp:revision>
  <dcterms:created xsi:type="dcterms:W3CDTF">2013-08-21T19:17:07Z</dcterms:created>
  <dcterms:modified xsi:type="dcterms:W3CDTF">2018-12-04T06:41:49Z</dcterms:modified>
</cp:coreProperties>
</file>